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387" r:id="rId2"/>
    <p:sldId id="422" r:id="rId3"/>
    <p:sldId id="432" r:id="rId4"/>
    <p:sldId id="449" r:id="rId5"/>
    <p:sldId id="450" r:id="rId6"/>
    <p:sldId id="451" r:id="rId7"/>
    <p:sldId id="452" r:id="rId8"/>
    <p:sldId id="426" r:id="rId9"/>
    <p:sldId id="427" r:id="rId10"/>
    <p:sldId id="433" r:id="rId11"/>
    <p:sldId id="414" r:id="rId12"/>
    <p:sldId id="429" r:id="rId13"/>
    <p:sldId id="430" r:id="rId14"/>
    <p:sldId id="395" r:id="rId15"/>
  </p:sldIdLst>
  <p:sldSz cx="9144000" cy="6858000" type="screen4x3"/>
  <p:notesSz cx="6858000" cy="91995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00FF00"/>
    <a:srgbClr val="FFFF66"/>
    <a:srgbClr val="FF9900"/>
    <a:srgbClr val="E5FEDE"/>
    <a:srgbClr val="3399FF"/>
    <a:srgbClr val="00CCFF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1047" autoAdjust="0"/>
  </p:normalViewPr>
  <p:slideViewPr>
    <p:cSldViewPr snapToGrid="0">
      <p:cViewPr>
        <p:scale>
          <a:sx n="75" d="100"/>
          <a:sy n="75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32" y="360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E67B6E-4FB1-40CD-A684-B0B1E153C22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061856-C640-456C-8767-3E84A3158B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097DE-BFDE-4F98-833C-050F4344B2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29CBF-F642-4CA9-8B03-813F49D836E0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0563"/>
            <a:ext cx="4598987" cy="344963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70388"/>
            <a:ext cx="5032375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58320-08F1-44EC-B7F2-D2BA733F3897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FCE56-0D6B-4450-AE2F-4648E17B7E67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B021B-D641-4C7D-B16E-95D7BFF60612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Voyager II</a:t>
            </a:r>
          </a:p>
          <a:p>
            <a:pPr lvl="1">
              <a:buFontTx/>
              <a:buChar char="•"/>
            </a:pPr>
            <a:r>
              <a:rPr lang="en-US" smtClean="0"/>
              <a:t>Mixing between return and fresh air is not managed in the rooftop but in the ERM</a:t>
            </a:r>
          </a:p>
          <a:p>
            <a:pPr lvl="1">
              <a:buFontTx/>
              <a:buChar char="•"/>
            </a:pPr>
            <a:r>
              <a:rPr lang="en-US" smtClean="0"/>
              <a:t>Return air duct is connected to ERM</a:t>
            </a:r>
          </a:p>
          <a:p>
            <a:endParaRPr lang="en-US" smtClean="0"/>
          </a:p>
          <a:p>
            <a:r>
              <a:rPr lang="en-US" smtClean="0"/>
              <a:t>PHE</a:t>
            </a:r>
          </a:p>
          <a:p>
            <a:pPr lvl="1">
              <a:buFontTx/>
              <a:buChar char="•"/>
            </a:pPr>
            <a:r>
              <a:rPr lang="en-US" smtClean="0"/>
              <a:t>Exhaust fan treat only exhaust air flow. </a:t>
            </a:r>
          </a:p>
          <a:p>
            <a:pPr lvl="1">
              <a:buFontTx/>
              <a:buChar char="•"/>
            </a:pPr>
            <a:r>
              <a:rPr lang="en-US" smtClean="0"/>
              <a:t>Exhaust fan is variable speed according to fresh air %</a:t>
            </a:r>
          </a:p>
          <a:p>
            <a:pPr lvl="1">
              <a:buFontTx/>
              <a:buChar char="•"/>
            </a:pPr>
            <a:r>
              <a:rPr lang="en-US" smtClean="0"/>
              <a:t>Standard : a defrost pressure switch that initiate defrost cycle (bypass of PHE) during a pre-set timer sequence</a:t>
            </a:r>
          </a:p>
          <a:p>
            <a:pPr lvl="1">
              <a:buFontTx/>
              <a:buChar char="•"/>
            </a:pPr>
            <a:r>
              <a:rPr lang="en-US" smtClean="0"/>
              <a:t>Condensation evacuate via drain pipe.</a:t>
            </a:r>
          </a:p>
          <a:p>
            <a:endParaRPr lang="en-US" smtClean="0"/>
          </a:p>
          <a:p>
            <a:r>
              <a:rPr lang="en-US" smtClean="0"/>
              <a:t>ERW</a:t>
            </a:r>
          </a:p>
          <a:p>
            <a:pPr lvl="1">
              <a:buFontTx/>
              <a:buChar char="•"/>
            </a:pPr>
            <a:r>
              <a:rPr lang="en-US" smtClean="0"/>
              <a:t>Exhaust fan treat 100% of the air flow (Return fan). </a:t>
            </a:r>
          </a:p>
          <a:p>
            <a:pPr lvl="1">
              <a:buFontTx/>
              <a:buChar char="•"/>
            </a:pPr>
            <a:r>
              <a:rPr lang="en-US" smtClean="0"/>
              <a:t>Exhaust fan airflow as to be set at commissioning, but remains fixed speed during operation.</a:t>
            </a:r>
          </a:p>
          <a:p>
            <a:pPr lvl="1">
              <a:buFontTx/>
              <a:buChar char="•"/>
            </a:pPr>
            <a:r>
              <a:rPr lang="en-US" smtClean="0"/>
              <a:t>No condensate to evacuate, moisture transferred between the 2 airflow.</a:t>
            </a:r>
          </a:p>
          <a:p>
            <a:pPr lvl="1">
              <a:buFontTx/>
              <a:buChar char="•"/>
            </a:pPr>
            <a:endParaRPr lang="en-US" smtClean="0"/>
          </a:p>
          <a:p>
            <a:endParaRPr lang="en-US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244E0-4400-4B25-9BAE-C42980855278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Voyager III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In PHE version, the mixing between return and fresh air is done inside the rooftop.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Return air duct is located as the same place as standard rooftop unit.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In ERW version, mixing between return air and fresh air is done inside the ERM</a:t>
            </a:r>
          </a:p>
          <a:p>
            <a:pPr lvl="1">
              <a:buFontTx/>
              <a:buChar char="•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PHE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Exhaust fan treat only exhaust air flow. 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Exhaust fan is variable speed according to fresh air %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Standard : a defrost pressure switch that initiate defrost cycle (bypass of PHE) during a pre-set timer sequence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Condensation evacuate via drain pipe.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ERW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Exhaust fan treat 100% of the air flow (Return fan). 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Exhaust fan airflow as to be set at commissioning, but remains fixed speed during operation.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No condensate to evacuate, moisture transferred between the 2 airflow.</a:t>
            </a:r>
          </a:p>
          <a:p>
            <a:pPr lvl="1">
              <a:buFontTx/>
              <a:buChar char="•"/>
              <a:defRPr/>
            </a:pPr>
            <a:endParaRPr lang="en-US" dirty="0" smtClean="0"/>
          </a:p>
          <a:p>
            <a:pPr lvl="1"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65FF6-40D8-47C3-91D2-1A7C84C4BC8E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28B73-5B8C-4C29-8629-DDC9E624C6D5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458F3-9F53-4C89-8953-E302D5DE1B75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1038"/>
            <a:ext cx="4638675" cy="34782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86263"/>
            <a:ext cx="5067300" cy="41592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ne_ppt_main_gra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73838" y="342900"/>
            <a:ext cx="21272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09600" y="1457325"/>
            <a:ext cx="7772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09600" y="2143125"/>
            <a:ext cx="7772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8229600" cy="402018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1600" b="1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fr-FR" sz="1600" b="0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fr-FR" sz="1600" b="0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fr-FR" sz="1600" b="0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600" b="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8229600" cy="447738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279400" y="6438900"/>
            <a:ext cx="723900" cy="336550"/>
            <a:chOff x="1080" y="4056"/>
            <a:chExt cx="456" cy="212"/>
          </a:xfrm>
        </p:grpSpPr>
        <p:sp>
          <p:nvSpPr>
            <p:cNvPr id="84996" name="Text Box 4"/>
            <p:cNvSpPr txBox="1">
              <a:spLocks noChangeArrowheads="1"/>
            </p:cNvSpPr>
            <p:nvPr/>
          </p:nvSpPr>
          <p:spPr bwMode="auto">
            <a:xfrm>
              <a:off x="1080" y="4056"/>
              <a:ext cx="4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defRPr/>
              </a:pPr>
              <a:fld id="{976C83B6-0AB1-4A6A-8CA1-8E0855908013}" type="slidenum">
                <a:rPr lang="en-US" sz="1600" b="1">
                  <a:solidFill>
                    <a:schemeClr val="folHlink"/>
                  </a:solidFill>
                </a:rPr>
                <a:pPr algn="r">
                  <a:defRPr/>
                </a:pPr>
                <a:t>‹N°›</a:t>
              </a:fld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84997" name="Line 5"/>
            <p:cNvSpPr>
              <a:spLocks noChangeShapeType="1"/>
            </p:cNvSpPr>
            <p:nvPr/>
          </p:nvSpPr>
          <p:spPr bwMode="auto">
            <a:xfrm>
              <a:off x="1536" y="4092"/>
              <a:ext cx="0" cy="144"/>
            </a:xfrm>
            <a:prstGeom prst="line">
              <a:avLst/>
            </a:prstGeom>
            <a:noFill/>
            <a:ln w="38100">
              <a:solidFill>
                <a:srgbClr val="74767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5001" name="Text Box 9"/>
          <p:cNvSpPr txBox="1">
            <a:spLocks noChangeArrowheads="1"/>
          </p:cNvSpPr>
          <p:nvPr userDrawn="1"/>
        </p:nvSpPr>
        <p:spPr bwMode="auto">
          <a:xfrm rot="16200000">
            <a:off x="-577850" y="5889625"/>
            <a:ext cx="144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>
                <a:cs typeface="Arial" charset="0"/>
              </a:rPr>
              <a:t>© Ingersoll Rand 2009</a:t>
            </a:r>
          </a:p>
        </p:txBody>
      </p:sp>
      <p:pic>
        <p:nvPicPr>
          <p:cNvPr id="1028" name="Picture 5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5563" y="46038"/>
            <a:ext cx="164941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2" r:id="rId2"/>
    <p:sldLayoutId id="2147483713" r:id="rId3"/>
    <p:sldLayoutId id="2147483714" r:id="rId4"/>
  </p:sldLayoutIdLst>
  <p:transition spd="med">
    <p:fade thruBlk="1"/>
  </p:transition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3321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sz="quarter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fr-FR" sz="2400" smtClean="0"/>
              <a:t>Module de récupération de chaleur Voyager II &amp; III </a:t>
            </a:r>
            <a:br>
              <a:rPr lang="fr-FR" sz="2400" smtClean="0"/>
            </a:br>
            <a:r>
              <a:rPr lang="fr-FR" sz="2400" smtClean="0"/>
              <a:t>« Energy Recovery Modules – ERM »</a:t>
            </a:r>
            <a:endParaRPr lang="fr-FR" sz="2400" b="0" smtClean="0">
              <a:solidFill>
                <a:srgbClr val="FF6600"/>
              </a:solidFill>
            </a:endParaRPr>
          </a:p>
        </p:txBody>
      </p:sp>
      <p:sp>
        <p:nvSpPr>
          <p:cNvPr id="3075" name="Sous-titre 3"/>
          <p:cNvSpPr>
            <a:spLocks noGrp="1"/>
          </p:cNvSpPr>
          <p:nvPr>
            <p:ph type="subTitle" sz="quarter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Fonctionnement et contrôle</a:t>
            </a:r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r>
              <a:rPr lang="fr-FR" sz="1600" b="0" i="1" dirty="0" smtClean="0"/>
              <a:t>Ph.TISSERAND</a:t>
            </a:r>
          </a:p>
          <a:p>
            <a:r>
              <a:rPr lang="fr-FR" sz="1600" b="0" i="1" dirty="0" smtClean="0"/>
              <a:t>Septembre 2011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7500" y="4413250"/>
            <a:ext cx="48133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GT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333625"/>
            <a:ext cx="857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lang="fr-FR" smtClean="0"/>
              <a:t>Fonctionnement  du Module ERM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76225" y="1143000"/>
            <a:ext cx="871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Le fait d’avoir un module ERM, ne change en rien la logique de fonctionnement du </a:t>
            </a:r>
            <a:r>
              <a:rPr lang="fr-FR" sz="1600" b="1" i="1" dirty="0" err="1" smtClean="0">
                <a:solidFill>
                  <a:schemeClr val="tx2"/>
                </a:solidFill>
              </a:rPr>
              <a:t>rooftop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grpSp>
        <p:nvGrpSpPr>
          <p:cNvPr id="12293" name="Group 90"/>
          <p:cNvGrpSpPr>
            <a:grpSpLocks/>
          </p:cNvGrpSpPr>
          <p:nvPr/>
        </p:nvGrpSpPr>
        <p:grpSpPr bwMode="auto">
          <a:xfrm>
            <a:off x="2695575" y="3559175"/>
            <a:ext cx="6181725" cy="2119313"/>
            <a:chOff x="2835" y="2066"/>
            <a:chExt cx="2757" cy="1335"/>
          </a:xfrm>
        </p:grpSpPr>
        <p:sp>
          <p:nvSpPr>
            <p:cNvPr id="12347" name="Line 85"/>
            <p:cNvSpPr>
              <a:spLocks noChangeShapeType="1"/>
            </p:cNvSpPr>
            <p:nvPr/>
          </p:nvSpPr>
          <p:spPr bwMode="auto">
            <a:xfrm>
              <a:off x="2835" y="2726"/>
              <a:ext cx="2756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8" name="Line 86"/>
            <p:cNvSpPr>
              <a:spLocks noChangeShapeType="1"/>
            </p:cNvSpPr>
            <p:nvPr/>
          </p:nvSpPr>
          <p:spPr bwMode="auto">
            <a:xfrm>
              <a:off x="2835" y="3401"/>
              <a:ext cx="2756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9" name="Line 84"/>
            <p:cNvSpPr>
              <a:spLocks noChangeShapeType="1"/>
            </p:cNvSpPr>
            <p:nvPr/>
          </p:nvSpPr>
          <p:spPr bwMode="auto">
            <a:xfrm>
              <a:off x="2836" y="2066"/>
              <a:ext cx="2756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294" name="Picture 53" descr="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5225" y="2201863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Line 54"/>
          <p:cNvSpPr>
            <a:spLocks noChangeShapeType="1"/>
          </p:cNvSpPr>
          <p:nvPr/>
        </p:nvSpPr>
        <p:spPr bwMode="auto">
          <a:xfrm>
            <a:off x="6683375" y="3036888"/>
            <a:ext cx="0" cy="3265487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6" name="Line 64"/>
          <p:cNvSpPr>
            <a:spLocks noChangeShapeType="1"/>
          </p:cNvSpPr>
          <p:nvPr/>
        </p:nvSpPr>
        <p:spPr bwMode="auto">
          <a:xfrm>
            <a:off x="8156575" y="3038475"/>
            <a:ext cx="0" cy="3265488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7" name="Text Box 71"/>
          <p:cNvSpPr txBox="1">
            <a:spLocks noChangeArrowheads="1"/>
          </p:cNvSpPr>
          <p:nvPr/>
        </p:nvSpPr>
        <p:spPr bwMode="auto">
          <a:xfrm>
            <a:off x="5937250" y="1735138"/>
            <a:ext cx="1499513" cy="5847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i="1" dirty="0" smtClean="0"/>
              <a:t>Ventilateur du </a:t>
            </a:r>
          </a:p>
          <a:p>
            <a:pPr algn="ctr"/>
            <a:r>
              <a:rPr lang="fr-FR" sz="1600" i="1" dirty="0" smtClean="0"/>
              <a:t>Rooftop</a:t>
            </a:r>
          </a:p>
        </p:txBody>
      </p:sp>
      <p:sp>
        <p:nvSpPr>
          <p:cNvPr id="12298" name="Text Box 72"/>
          <p:cNvSpPr txBox="1">
            <a:spLocks noChangeArrowheads="1"/>
          </p:cNvSpPr>
          <p:nvPr/>
        </p:nvSpPr>
        <p:spPr bwMode="auto">
          <a:xfrm>
            <a:off x="7313613" y="1735138"/>
            <a:ext cx="1848583" cy="5847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i="1" dirty="0" smtClean="0"/>
              <a:t>Registre d’air neuf</a:t>
            </a:r>
          </a:p>
          <a:p>
            <a:pPr algn="ctr"/>
            <a:r>
              <a:rPr lang="fr-FR" sz="1600" i="1" dirty="0" smtClean="0"/>
              <a:t>de l’économiseur</a:t>
            </a:r>
            <a:endParaRPr lang="fr-FR" sz="1600" i="1" dirty="0"/>
          </a:p>
        </p:txBody>
      </p:sp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825" y="2274888"/>
            <a:ext cx="5000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 Box 71"/>
          <p:cNvSpPr txBox="1">
            <a:spLocks noChangeArrowheads="1"/>
          </p:cNvSpPr>
          <p:nvPr/>
        </p:nvSpPr>
        <p:spPr bwMode="auto">
          <a:xfrm>
            <a:off x="355600" y="1909763"/>
            <a:ext cx="1426994" cy="33855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i="1" dirty="0" smtClean="0"/>
              <a:t>Etat de l’unité</a:t>
            </a:r>
            <a:endParaRPr lang="fr-FR" sz="1600" i="1" dirty="0"/>
          </a:p>
        </p:txBody>
      </p:sp>
      <p:sp>
        <p:nvSpPr>
          <p:cNvPr id="12301" name="Text Box 71"/>
          <p:cNvSpPr txBox="1">
            <a:spLocks noChangeArrowheads="1"/>
          </p:cNvSpPr>
          <p:nvPr/>
        </p:nvSpPr>
        <p:spPr bwMode="auto">
          <a:xfrm>
            <a:off x="4441825" y="1725613"/>
            <a:ext cx="1214179" cy="5847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i="1" dirty="0" smtClean="0"/>
              <a:t>Ventilateur </a:t>
            </a:r>
          </a:p>
          <a:p>
            <a:pPr algn="ctr"/>
            <a:r>
              <a:rPr lang="fr-FR" sz="1600" i="1" dirty="0" smtClean="0"/>
              <a:t>de l’ERM</a:t>
            </a:r>
          </a:p>
        </p:txBody>
      </p:sp>
      <p:grpSp>
        <p:nvGrpSpPr>
          <p:cNvPr id="12302" name="Groupe 62"/>
          <p:cNvGrpSpPr>
            <a:grpSpLocks/>
          </p:cNvGrpSpPr>
          <p:nvPr/>
        </p:nvGrpSpPr>
        <p:grpSpPr bwMode="auto">
          <a:xfrm>
            <a:off x="4589463" y="2303463"/>
            <a:ext cx="996950" cy="730250"/>
            <a:chOff x="2816352" y="2057400"/>
            <a:chExt cx="997438" cy="731520"/>
          </a:xfrm>
        </p:grpSpPr>
        <p:pic>
          <p:nvPicPr>
            <p:cNvPr id="12345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11931" y="2057400"/>
              <a:ext cx="801859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46" name="Picture 14" descr="http://emair/Upload/EMAIR/PhotoWeb/Docs/products/VarioTrane/images/2277-TR1-280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16352" y="2139696"/>
              <a:ext cx="222187" cy="444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3" name="Line 54"/>
          <p:cNvSpPr>
            <a:spLocks noChangeShapeType="1"/>
          </p:cNvSpPr>
          <p:nvPr/>
        </p:nvSpPr>
        <p:spPr bwMode="auto">
          <a:xfrm>
            <a:off x="5178425" y="3033713"/>
            <a:ext cx="0" cy="3265487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230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24025" y="2428875"/>
            <a:ext cx="7540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ectangle 104"/>
          <p:cNvSpPr/>
          <p:nvPr/>
        </p:nvSpPr>
        <p:spPr bwMode="auto">
          <a:xfrm>
            <a:off x="964946" y="2470997"/>
            <a:ext cx="168529" cy="98425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Right">
              <a:rot lat="1075752" lon="20355346" rev="21480000"/>
            </a:camera>
            <a:lightRig rig="threePt" dir="t"/>
          </a:scene3d>
        </p:spPr>
        <p:txBody>
          <a:bodyPr/>
          <a:lstStyle/>
          <a:p>
            <a:pPr algn="ctr">
              <a:defRPr/>
            </a:pPr>
            <a:endParaRPr lang="fr-FR"/>
          </a:p>
        </p:txBody>
      </p:sp>
      <p:sp>
        <p:nvSpPr>
          <p:cNvPr id="12306" name="Text Box 42"/>
          <p:cNvSpPr txBox="1">
            <a:spLocks noChangeArrowheads="1"/>
          </p:cNvSpPr>
          <p:nvPr/>
        </p:nvSpPr>
        <p:spPr bwMode="auto">
          <a:xfrm>
            <a:off x="2495550" y="2422525"/>
            <a:ext cx="366713" cy="2159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 i="1" dirty="0" smtClean="0"/>
              <a:t>Unit</a:t>
            </a:r>
            <a:endParaRPr lang="fr-FR" sz="800" i="1" dirty="0"/>
          </a:p>
        </p:txBody>
      </p:sp>
      <p:sp>
        <p:nvSpPr>
          <p:cNvPr id="12307" name="Text Box 42"/>
          <p:cNvSpPr txBox="1">
            <a:spLocks noChangeArrowheads="1"/>
          </p:cNvSpPr>
          <p:nvPr/>
        </p:nvSpPr>
        <p:spPr bwMode="auto">
          <a:xfrm>
            <a:off x="2495550" y="2641600"/>
            <a:ext cx="361950" cy="2159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 i="1" dirty="0" smtClean="0"/>
              <a:t>Fan</a:t>
            </a:r>
            <a:endParaRPr lang="fr-FR" sz="800" i="1" dirty="0"/>
          </a:p>
        </p:txBody>
      </p:sp>
      <p:sp>
        <p:nvSpPr>
          <p:cNvPr id="12308" name="Text Box 42"/>
          <p:cNvSpPr txBox="1">
            <a:spLocks noChangeArrowheads="1"/>
          </p:cNvSpPr>
          <p:nvPr/>
        </p:nvSpPr>
        <p:spPr bwMode="auto">
          <a:xfrm>
            <a:off x="476250" y="2832100"/>
            <a:ext cx="533400" cy="2159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 i="1" smtClean="0"/>
              <a:t>THP 03</a:t>
            </a:r>
            <a:endParaRPr lang="fr-FR" sz="800" i="1"/>
          </a:p>
        </p:txBody>
      </p:sp>
      <p:cxnSp>
        <p:nvCxnSpPr>
          <p:cNvPr id="12309" name="Connecteur droit 106"/>
          <p:cNvCxnSpPr>
            <a:cxnSpLocks noChangeShapeType="1"/>
            <a:stCxn id="105" idx="3"/>
          </p:cNvCxnSpPr>
          <p:nvPr/>
        </p:nvCxnSpPr>
        <p:spPr bwMode="auto">
          <a:xfrm>
            <a:off x="1133475" y="2520950"/>
            <a:ext cx="590550" cy="11271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" name="Groupe 66"/>
          <p:cNvGrpSpPr>
            <a:grpSpLocks/>
          </p:cNvGrpSpPr>
          <p:nvPr/>
        </p:nvGrpSpPr>
        <p:grpSpPr bwMode="auto">
          <a:xfrm>
            <a:off x="0" y="3341688"/>
            <a:ext cx="8359775" cy="430887"/>
            <a:chOff x="0" y="3341600"/>
            <a:chExt cx="8359930" cy="431563"/>
          </a:xfrm>
        </p:grpSpPr>
        <p:sp>
          <p:nvSpPr>
            <p:cNvPr id="12334" name="Line 91"/>
            <p:cNvSpPr>
              <a:spLocks noChangeShapeType="1"/>
            </p:cNvSpPr>
            <p:nvPr/>
          </p:nvSpPr>
          <p:spPr bwMode="auto">
            <a:xfrm>
              <a:off x="2581974" y="3565482"/>
              <a:ext cx="631825" cy="0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5" name="Text Box 42"/>
            <p:cNvSpPr txBox="1">
              <a:spLocks noChangeArrowheads="1"/>
            </p:cNvSpPr>
            <p:nvPr/>
          </p:nvSpPr>
          <p:spPr bwMode="auto">
            <a:xfrm>
              <a:off x="0" y="3341600"/>
              <a:ext cx="1728389" cy="43156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 smtClean="0"/>
                <a:t>Fan AUTO </a:t>
              </a:r>
              <a:r>
                <a:rPr lang="fr-FR" sz="1100" u="sng" dirty="0" smtClean="0"/>
                <a:t>sans</a:t>
              </a:r>
              <a:r>
                <a:rPr lang="fr-FR" sz="1100" dirty="0" smtClean="0"/>
                <a:t> </a:t>
              </a:r>
            </a:p>
            <a:p>
              <a:pPr algn="ctr"/>
              <a:r>
                <a:rPr lang="fr-FR" sz="1100" dirty="0" smtClean="0"/>
                <a:t>Demande en froid/chaud</a:t>
              </a:r>
              <a:endParaRPr lang="fr-FR" sz="1100" dirty="0"/>
            </a:p>
          </p:txBody>
        </p:sp>
        <p:sp>
          <p:nvSpPr>
            <p:cNvPr id="12336" name="Text Box 74"/>
            <p:cNvSpPr txBox="1">
              <a:spLocks noChangeArrowheads="1"/>
            </p:cNvSpPr>
            <p:nvPr/>
          </p:nvSpPr>
          <p:spPr bwMode="auto">
            <a:xfrm>
              <a:off x="6436037" y="3420513"/>
              <a:ext cx="49404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smtClean="0"/>
                <a:t>OFF</a:t>
              </a:r>
              <a:endParaRPr lang="fr-FR" sz="1200" b="1"/>
            </a:p>
          </p:txBody>
        </p:sp>
        <p:sp>
          <p:nvSpPr>
            <p:cNvPr id="12337" name="Text Box 77"/>
            <p:cNvSpPr txBox="1">
              <a:spLocks noChangeArrowheads="1"/>
            </p:cNvSpPr>
            <p:nvPr/>
          </p:nvSpPr>
          <p:spPr bwMode="auto">
            <a:xfrm>
              <a:off x="7954050" y="3418925"/>
              <a:ext cx="40588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smtClean="0"/>
                <a:t>0%</a:t>
              </a:r>
              <a:endParaRPr lang="fr-FR" sz="1200" b="1"/>
            </a:p>
          </p:txBody>
        </p:sp>
        <p:sp>
          <p:nvSpPr>
            <p:cNvPr id="12338" name="Text Box 74"/>
            <p:cNvSpPr txBox="1">
              <a:spLocks noChangeArrowheads="1"/>
            </p:cNvSpPr>
            <p:nvPr/>
          </p:nvSpPr>
          <p:spPr bwMode="auto">
            <a:xfrm>
              <a:off x="4931468" y="3417465"/>
              <a:ext cx="49404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smtClean="0"/>
                <a:t>OFF</a:t>
              </a:r>
              <a:endParaRPr lang="fr-FR" sz="1200" b="1"/>
            </a:p>
          </p:txBody>
        </p:sp>
        <p:grpSp>
          <p:nvGrpSpPr>
            <p:cNvPr id="12339" name="Groupe 109"/>
            <p:cNvGrpSpPr>
              <a:grpSpLocks/>
            </p:cNvGrpSpPr>
            <p:nvPr/>
          </p:nvGrpSpPr>
          <p:grpSpPr bwMode="auto">
            <a:xfrm>
              <a:off x="1724787" y="3361173"/>
              <a:ext cx="753999" cy="408619"/>
              <a:chOff x="1678305" y="3006664"/>
              <a:chExt cx="753999" cy="408619"/>
            </a:xfrm>
          </p:grpSpPr>
          <p:pic>
            <p:nvPicPr>
              <p:cNvPr id="12341" name="Picture 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78305" y="3006664"/>
                <a:ext cx="753999" cy="408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42" name="Rectangle 78"/>
              <p:cNvSpPr>
                <a:spLocks noChangeArrowheads="1"/>
              </p:cNvSpPr>
              <p:nvPr/>
            </p:nvSpPr>
            <p:spPr bwMode="auto">
              <a:xfrm>
                <a:off x="1731170" y="3029902"/>
                <a:ext cx="95249" cy="161925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2343" name="Rectangle 79"/>
              <p:cNvSpPr>
                <a:spLocks noChangeArrowheads="1"/>
              </p:cNvSpPr>
              <p:nvPr/>
            </p:nvSpPr>
            <p:spPr bwMode="auto">
              <a:xfrm>
                <a:off x="1845470" y="3032283"/>
                <a:ext cx="154780" cy="161925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2344" name="Rectangle 84"/>
              <p:cNvSpPr>
                <a:spLocks noChangeArrowheads="1"/>
              </p:cNvSpPr>
              <p:nvPr/>
            </p:nvSpPr>
            <p:spPr bwMode="auto">
              <a:xfrm>
                <a:off x="1965960" y="3218689"/>
                <a:ext cx="422814" cy="168402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  <p:sp>
          <p:nvSpPr>
            <p:cNvPr id="56" name="Text Box 74"/>
            <p:cNvSpPr txBox="1">
              <a:spLocks noChangeArrowheads="1"/>
            </p:cNvSpPr>
            <p:nvPr/>
          </p:nvSpPr>
          <p:spPr bwMode="auto">
            <a:xfrm>
              <a:off x="3590992" y="3417920"/>
              <a:ext cx="836629" cy="276658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i="1" smtClean="0">
                  <a:solidFill>
                    <a:schemeClr val="bg1">
                      <a:lumMod val="65000"/>
                    </a:schemeClr>
                  </a:solidFill>
                </a:rPr>
                <a:t>Unit OFF</a:t>
              </a:r>
              <a:endParaRPr lang="fr-FR" sz="1200" b="1" i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" name="Groupe 67"/>
          <p:cNvGrpSpPr>
            <a:grpSpLocks/>
          </p:cNvGrpSpPr>
          <p:nvPr/>
        </p:nvGrpSpPr>
        <p:grpSpPr bwMode="auto">
          <a:xfrm>
            <a:off x="261938" y="4302125"/>
            <a:ext cx="8208962" cy="600164"/>
            <a:chOff x="261811" y="4301584"/>
            <a:chExt cx="8208775" cy="600254"/>
          </a:xfrm>
        </p:grpSpPr>
        <p:sp>
          <p:nvSpPr>
            <p:cNvPr id="12324" name="Line 92"/>
            <p:cNvSpPr>
              <a:spLocks noChangeShapeType="1"/>
            </p:cNvSpPr>
            <p:nvPr/>
          </p:nvSpPr>
          <p:spPr bwMode="auto">
            <a:xfrm>
              <a:off x="2581974" y="4612270"/>
              <a:ext cx="631825" cy="0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5" name="Text Box 43"/>
            <p:cNvSpPr txBox="1">
              <a:spLocks noChangeArrowheads="1"/>
            </p:cNvSpPr>
            <p:nvPr/>
          </p:nvSpPr>
          <p:spPr bwMode="auto">
            <a:xfrm>
              <a:off x="261811" y="4301584"/>
              <a:ext cx="1250634" cy="60025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 smtClean="0"/>
                <a:t>Mode ventilation </a:t>
              </a:r>
            </a:p>
            <a:p>
              <a:pPr algn="ctr"/>
              <a:r>
                <a:rPr lang="fr-FR" sz="1100" dirty="0" smtClean="0"/>
                <a:t>Froid mécanique</a:t>
              </a:r>
            </a:p>
            <a:p>
              <a:pPr algn="ctr"/>
              <a:r>
                <a:rPr lang="fr-FR" sz="1100" dirty="0" smtClean="0"/>
                <a:t>Chauffage</a:t>
              </a:r>
              <a:endParaRPr lang="fr-FR" sz="1100" dirty="0"/>
            </a:p>
          </p:txBody>
        </p:sp>
        <p:sp>
          <p:nvSpPr>
            <p:cNvPr id="12326" name="Text Box 75"/>
            <p:cNvSpPr txBox="1">
              <a:spLocks noChangeArrowheads="1"/>
            </p:cNvSpPr>
            <p:nvPr/>
          </p:nvSpPr>
          <p:spPr bwMode="auto">
            <a:xfrm>
              <a:off x="6484496" y="4461726"/>
              <a:ext cx="41549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smtClean="0"/>
                <a:t>ON</a:t>
              </a:r>
              <a:endParaRPr lang="fr-FR" sz="1200" b="1"/>
            </a:p>
          </p:txBody>
        </p:sp>
        <p:sp>
          <p:nvSpPr>
            <p:cNvPr id="12327" name="Text Box 78"/>
            <p:cNvSpPr txBox="1">
              <a:spLocks noChangeArrowheads="1"/>
            </p:cNvSpPr>
            <p:nvPr/>
          </p:nvSpPr>
          <p:spPr bwMode="auto">
            <a:xfrm>
              <a:off x="7840284" y="4461726"/>
              <a:ext cx="63030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smtClean="0"/>
                <a:t>Min %</a:t>
              </a:r>
              <a:endParaRPr lang="fr-FR" sz="1200" b="1"/>
            </a:p>
          </p:txBody>
        </p:sp>
        <p:sp>
          <p:nvSpPr>
            <p:cNvPr id="12328" name="Text Box 75"/>
            <p:cNvSpPr txBox="1">
              <a:spLocks noChangeArrowheads="1"/>
            </p:cNvSpPr>
            <p:nvPr/>
          </p:nvSpPr>
          <p:spPr bwMode="auto">
            <a:xfrm>
              <a:off x="4641599" y="4369393"/>
              <a:ext cx="1091966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smtClean="0"/>
                <a:t>Min % (PHE)</a:t>
              </a:r>
            </a:p>
            <a:p>
              <a:pPr algn="ctr"/>
              <a:r>
                <a:rPr lang="fr-FR" sz="1200" b="1" smtClean="0"/>
                <a:t>100% (ERW)</a:t>
              </a:r>
              <a:endParaRPr lang="fr-FR" sz="1200" b="1"/>
            </a:p>
          </p:txBody>
        </p:sp>
        <p:grpSp>
          <p:nvGrpSpPr>
            <p:cNvPr id="12329" name="Groupe 108"/>
            <p:cNvGrpSpPr>
              <a:grpSpLocks/>
            </p:cNvGrpSpPr>
            <p:nvPr/>
          </p:nvGrpSpPr>
          <p:grpSpPr bwMode="auto">
            <a:xfrm>
              <a:off x="1724787" y="4407961"/>
              <a:ext cx="753999" cy="408619"/>
              <a:chOff x="1641729" y="4158808"/>
              <a:chExt cx="753999" cy="408619"/>
            </a:xfrm>
          </p:grpSpPr>
          <p:pic>
            <p:nvPicPr>
              <p:cNvPr id="12331" name="Picture 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41729" y="4158808"/>
                <a:ext cx="753999" cy="408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32" name="Rectangle 89"/>
              <p:cNvSpPr>
                <a:spLocks noChangeArrowheads="1"/>
              </p:cNvSpPr>
              <p:nvPr/>
            </p:nvSpPr>
            <p:spPr bwMode="auto">
              <a:xfrm>
                <a:off x="1977963" y="4261961"/>
                <a:ext cx="223836" cy="85726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2333" name="Rectangle 91"/>
              <p:cNvSpPr>
                <a:spLocks noChangeArrowheads="1"/>
              </p:cNvSpPr>
              <p:nvPr/>
            </p:nvSpPr>
            <p:spPr bwMode="auto">
              <a:xfrm>
                <a:off x="2216086" y="4182046"/>
                <a:ext cx="150019" cy="161926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  <p:sp>
          <p:nvSpPr>
            <p:cNvPr id="57" name="Text Box 74"/>
            <p:cNvSpPr txBox="1">
              <a:spLocks noChangeArrowheads="1"/>
            </p:cNvSpPr>
            <p:nvPr/>
          </p:nvSpPr>
          <p:spPr bwMode="auto">
            <a:xfrm>
              <a:off x="3630409" y="4433360"/>
              <a:ext cx="757220" cy="277853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i="1" smtClean="0">
                  <a:solidFill>
                    <a:schemeClr val="bg1">
                      <a:lumMod val="65000"/>
                    </a:schemeClr>
                  </a:solidFill>
                </a:rPr>
                <a:t>Unit ON</a:t>
              </a:r>
              <a:endParaRPr lang="fr-FR" sz="1200" b="1" i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8" name="Groupe 68"/>
          <p:cNvGrpSpPr>
            <a:grpSpLocks/>
          </p:cNvGrpSpPr>
          <p:nvPr/>
        </p:nvGrpSpPr>
        <p:grpSpPr bwMode="auto">
          <a:xfrm>
            <a:off x="230188" y="5489575"/>
            <a:ext cx="8220075" cy="407988"/>
            <a:chOff x="230569" y="5489218"/>
            <a:chExt cx="8219043" cy="408619"/>
          </a:xfrm>
        </p:grpSpPr>
        <p:sp>
          <p:nvSpPr>
            <p:cNvPr id="12313" name="Line 92"/>
            <p:cNvSpPr>
              <a:spLocks noChangeShapeType="1"/>
            </p:cNvSpPr>
            <p:nvPr/>
          </p:nvSpPr>
          <p:spPr bwMode="auto">
            <a:xfrm>
              <a:off x="2581974" y="5693527"/>
              <a:ext cx="631825" cy="0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4" name="Text Box 43"/>
            <p:cNvSpPr txBox="1">
              <a:spLocks noChangeArrowheads="1"/>
            </p:cNvSpPr>
            <p:nvPr/>
          </p:nvSpPr>
          <p:spPr bwMode="auto">
            <a:xfrm>
              <a:off x="230569" y="5562722"/>
              <a:ext cx="1305001" cy="26201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 smtClean="0"/>
                <a:t>Mode free </a:t>
              </a:r>
              <a:r>
                <a:rPr lang="fr-FR" sz="1100" dirty="0" err="1" smtClean="0"/>
                <a:t>cooling</a:t>
              </a:r>
              <a:endParaRPr lang="fr-FR" sz="1100" dirty="0"/>
            </a:p>
          </p:txBody>
        </p:sp>
        <p:sp>
          <p:nvSpPr>
            <p:cNvPr id="12315" name="Text Box 75"/>
            <p:cNvSpPr txBox="1">
              <a:spLocks noChangeArrowheads="1"/>
            </p:cNvSpPr>
            <p:nvPr/>
          </p:nvSpPr>
          <p:spPr bwMode="auto">
            <a:xfrm>
              <a:off x="6472304" y="5546814"/>
              <a:ext cx="41549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smtClean="0"/>
                <a:t>ON</a:t>
              </a:r>
              <a:endParaRPr lang="fr-FR" sz="1200" b="1"/>
            </a:p>
          </p:txBody>
        </p:sp>
        <p:sp>
          <p:nvSpPr>
            <p:cNvPr id="12316" name="Text Box 78"/>
            <p:cNvSpPr txBox="1">
              <a:spLocks noChangeArrowheads="1"/>
            </p:cNvSpPr>
            <p:nvPr/>
          </p:nvSpPr>
          <p:spPr bwMode="auto">
            <a:xfrm>
              <a:off x="7873812" y="5546814"/>
              <a:ext cx="575800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smtClean="0"/>
                <a:t>100%</a:t>
              </a:r>
              <a:endParaRPr lang="fr-FR" sz="1200" b="1"/>
            </a:p>
          </p:txBody>
        </p:sp>
        <p:sp>
          <p:nvSpPr>
            <p:cNvPr id="12317" name="Text Box 75"/>
            <p:cNvSpPr txBox="1">
              <a:spLocks noChangeArrowheads="1"/>
            </p:cNvSpPr>
            <p:nvPr/>
          </p:nvSpPr>
          <p:spPr bwMode="auto">
            <a:xfrm>
              <a:off x="4894583" y="5545921"/>
              <a:ext cx="575799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smtClean="0"/>
                <a:t>100%</a:t>
              </a:r>
              <a:endParaRPr lang="fr-FR" sz="1200" b="1"/>
            </a:p>
          </p:txBody>
        </p:sp>
        <p:grpSp>
          <p:nvGrpSpPr>
            <p:cNvPr id="12318" name="Groupe 107"/>
            <p:cNvGrpSpPr>
              <a:grpSpLocks/>
            </p:cNvGrpSpPr>
            <p:nvPr/>
          </p:nvGrpSpPr>
          <p:grpSpPr bwMode="auto">
            <a:xfrm>
              <a:off x="1724787" y="5489218"/>
              <a:ext cx="753999" cy="408619"/>
              <a:chOff x="1629537" y="5243896"/>
              <a:chExt cx="753999" cy="408619"/>
            </a:xfrm>
          </p:grpSpPr>
          <p:pic>
            <p:nvPicPr>
              <p:cNvPr id="12320" name="Picture 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629537" y="5243896"/>
                <a:ext cx="753999" cy="408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21" name="Rectangle 100"/>
              <p:cNvSpPr>
                <a:spLocks noChangeArrowheads="1"/>
              </p:cNvSpPr>
              <p:nvPr/>
            </p:nvSpPr>
            <p:spPr bwMode="auto">
              <a:xfrm>
                <a:off x="1682402" y="5267134"/>
                <a:ext cx="95249" cy="161925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2322" name="Rectangle 101"/>
              <p:cNvSpPr>
                <a:spLocks noChangeArrowheads="1"/>
              </p:cNvSpPr>
              <p:nvPr/>
            </p:nvSpPr>
            <p:spPr bwMode="auto">
              <a:xfrm>
                <a:off x="1965771" y="5347049"/>
                <a:ext cx="223836" cy="85726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2323" name="Rectangle 102"/>
              <p:cNvSpPr>
                <a:spLocks noChangeArrowheads="1"/>
              </p:cNvSpPr>
              <p:nvPr/>
            </p:nvSpPr>
            <p:spPr bwMode="auto">
              <a:xfrm>
                <a:off x="2203894" y="5267134"/>
                <a:ext cx="150019" cy="161926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  <p:sp>
          <p:nvSpPr>
            <p:cNvPr id="62" name="Text Box 74"/>
            <p:cNvSpPr txBox="1">
              <a:spLocks noChangeArrowheads="1"/>
            </p:cNvSpPr>
            <p:nvPr/>
          </p:nvSpPr>
          <p:spPr bwMode="auto">
            <a:xfrm>
              <a:off x="3457551" y="5513068"/>
              <a:ext cx="1101587" cy="276652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200" b="1" i="1" smtClean="0">
                  <a:solidFill>
                    <a:schemeClr val="bg1">
                      <a:lumMod val="65000"/>
                    </a:schemeClr>
                  </a:solidFill>
                </a:rPr>
                <a:t>Free cooling</a:t>
              </a:r>
              <a:endParaRPr lang="fr-FR" sz="1200" b="1" i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3"/>
          <p:cNvSpPr txBox="1">
            <a:spLocks noChangeArrowheads="1"/>
          </p:cNvSpPr>
          <p:nvPr/>
        </p:nvSpPr>
        <p:spPr bwMode="auto">
          <a:xfrm>
            <a:off x="533400" y="1000125"/>
            <a:ext cx="8229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Ajustement du taux minimum d’air neuf</a:t>
            </a: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Comme pour un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« classique », le % mini d’air neuf s’ajuste sur la carte économiseur ECA via le potentiomètre embarqué (0 to 50%).</a:t>
            </a: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 Le % d’air neuf peut aussi être ajusté via BMS : au travers d’un </a:t>
            </a:r>
            <a:r>
              <a:rPr lang="fr-FR" sz="1200" i="1" dirty="0" err="1" smtClean="0">
                <a:solidFill>
                  <a:schemeClr val="tx2"/>
                </a:solidFill>
              </a:rPr>
              <a:t>Tracker</a:t>
            </a:r>
            <a:r>
              <a:rPr lang="fr-FR" sz="1200" i="1" dirty="0" smtClean="0">
                <a:solidFill>
                  <a:schemeClr val="tx2"/>
                </a:solidFill>
              </a:rPr>
              <a:t> / BCU / PIC(</a:t>
            </a:r>
            <a:r>
              <a:rPr lang="fr-FR" sz="1200" i="1" dirty="0" err="1" smtClean="0">
                <a:solidFill>
                  <a:schemeClr val="tx2"/>
                </a:solidFill>
              </a:rPr>
              <a:t>Modbus</a:t>
            </a:r>
            <a:r>
              <a:rPr lang="fr-FR" sz="1200" i="1" dirty="0" smtClean="0">
                <a:solidFill>
                  <a:schemeClr val="tx2"/>
                </a:solidFill>
              </a:rPr>
              <a:t>) ou LON(LCI-R).</a:t>
            </a: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Une sonde CO2 permet d’ajuster  le % d’air neuf en fonction de l’occupation dans le bâtiment.</a:t>
            </a: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Sur la version </a:t>
            </a:r>
            <a:r>
              <a:rPr lang="fr-FR" sz="1200" i="1" dirty="0" smtClean="0">
                <a:solidFill>
                  <a:schemeClr val="tx2"/>
                </a:solidFill>
              </a:rPr>
              <a:t>échangeur à plaques, la variation du % d’air neuf s’accompagne d’une variation de la vitesse du ventilateur d’extraction au travers du variateur </a:t>
            </a:r>
            <a:r>
              <a:rPr lang="fr-FR" sz="1200" i="1" dirty="0" smtClean="0">
                <a:solidFill>
                  <a:schemeClr val="tx2"/>
                </a:solidFill>
              </a:rPr>
              <a:t>TR1-2800®.</a:t>
            </a:r>
          </a:p>
          <a:p>
            <a:r>
              <a:rPr lang="fr-FR" sz="1600" b="1" i="1" dirty="0" err="1" smtClean="0">
                <a:solidFill>
                  <a:schemeClr val="tx2"/>
                </a:solidFill>
              </a:rPr>
              <a:t>Sé</a:t>
            </a:r>
            <a:r>
              <a:rPr lang="fr-FR" sz="1600" b="1" i="1" dirty="0" err="1" smtClean="0">
                <a:solidFill>
                  <a:schemeClr val="tx2"/>
                </a:solidFill>
              </a:rPr>
              <a:t>quencement</a:t>
            </a:r>
            <a:r>
              <a:rPr lang="fr-FR" sz="1600" b="1" i="1" dirty="0" smtClean="0">
                <a:solidFill>
                  <a:schemeClr val="tx2"/>
                </a:solidFill>
              </a:rPr>
              <a:t> des étages </a:t>
            </a:r>
            <a:r>
              <a:rPr lang="fr-FR" sz="1600" b="1" i="1" dirty="0" smtClean="0">
                <a:solidFill>
                  <a:schemeClr val="tx2"/>
                </a:solidFill>
              </a:rPr>
              <a:t>froid et chaud</a:t>
            </a: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La logique adoptée est identique à celle utilisée pour un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« classique ».</a:t>
            </a:r>
            <a:endParaRPr lang="fr-FR" sz="1200" i="1" dirty="0">
              <a:solidFill>
                <a:schemeClr val="tx2"/>
              </a:solidFill>
            </a:endParaRPr>
          </a:p>
        </p:txBody>
      </p:sp>
      <p:grpSp>
        <p:nvGrpSpPr>
          <p:cNvPr id="13315" name="Groupe 288"/>
          <p:cNvGrpSpPr>
            <a:grpSpLocks/>
          </p:cNvGrpSpPr>
          <p:nvPr/>
        </p:nvGrpSpPr>
        <p:grpSpPr bwMode="auto">
          <a:xfrm>
            <a:off x="433388" y="4189413"/>
            <a:ext cx="4754562" cy="1819275"/>
            <a:chOff x="1559859" y="6711405"/>
            <a:chExt cx="5513099" cy="1962139"/>
          </a:xfrm>
        </p:grpSpPr>
        <p:sp>
          <p:nvSpPr>
            <p:cNvPr id="13361" name="Rectangle 37"/>
            <p:cNvSpPr>
              <a:spLocks noChangeAspect="1" noChangeArrowheads="1"/>
            </p:cNvSpPr>
            <p:nvPr/>
          </p:nvSpPr>
          <p:spPr bwMode="auto">
            <a:xfrm>
              <a:off x="1559859" y="6711405"/>
              <a:ext cx="5513099" cy="1962139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473331" y="6759346"/>
              <a:ext cx="296363" cy="1859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837">
                <a:defRPr/>
              </a:pPr>
              <a:endParaRPr lang="fr-FR"/>
            </a:p>
          </p:txBody>
        </p:sp>
        <p:grpSp>
          <p:nvGrpSpPr>
            <p:cNvPr id="3" name="Groupe 291"/>
            <p:cNvGrpSpPr/>
            <p:nvPr/>
          </p:nvGrpSpPr>
          <p:grpSpPr>
            <a:xfrm rot="5400000">
              <a:off x="4129039" y="7027121"/>
              <a:ext cx="1154372" cy="1237129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62" name="Larme 61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/>
              <a:lstStyle/>
              <a:p>
                <a:pPr algn="ctr" defTabSz="913837">
                  <a:defRPr/>
                </a:pPr>
                <a:r>
                  <a:rPr lang="fr-FR" sz="1200" smtClean="0"/>
                  <a:t>100</a:t>
                </a:r>
                <a:endParaRPr lang="fr-FR" sz="1200"/>
              </a:p>
            </p:txBody>
          </p:sp>
        </p:grpSp>
        <p:cxnSp>
          <p:nvCxnSpPr>
            <p:cNvPr id="13364" name="Connecteur droit 292"/>
            <p:cNvCxnSpPr>
              <a:cxnSpLocks noChangeShapeType="1"/>
            </p:cNvCxnSpPr>
            <p:nvPr/>
          </p:nvCxnSpPr>
          <p:spPr bwMode="auto">
            <a:xfrm rot="5400000">
              <a:off x="2014757" y="7704454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365" name="Connecteur droit 293"/>
            <p:cNvCxnSpPr>
              <a:cxnSpLocks noChangeShapeType="1"/>
            </p:cNvCxnSpPr>
            <p:nvPr/>
          </p:nvCxnSpPr>
          <p:spPr bwMode="auto">
            <a:xfrm rot="5400000">
              <a:off x="3118570" y="7678907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4" name="AutoShape 172"/>
          <p:cNvSpPr>
            <a:spLocks noChangeAspect="1" noChangeArrowheads="1"/>
          </p:cNvSpPr>
          <p:nvPr/>
        </p:nvSpPr>
        <p:spPr bwMode="auto">
          <a:xfrm rot="16200000">
            <a:off x="1915319" y="5633244"/>
            <a:ext cx="400050" cy="846138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00B050"/>
          </a:solidFill>
          <a:ln w="38100" cmpd="dbl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vert" wrap="none" lIns="91429" tIns="45715" rIns="91429" bIns="45715" anchor="ctr"/>
          <a:lstStyle/>
          <a:p>
            <a:pPr algn="ctr" defTabSz="912813">
              <a:defRPr/>
            </a:pPr>
            <a:r>
              <a:rPr lang="fr-FR" sz="1000" b="1" smtClean="0"/>
              <a:t>100</a:t>
            </a:r>
            <a:endParaRPr lang="fr-FR" sz="1000" b="1"/>
          </a:p>
        </p:txBody>
      </p:sp>
      <p:sp>
        <p:nvSpPr>
          <p:cNvPr id="13317" name="Rectangle 251"/>
          <p:cNvSpPr>
            <a:spLocks noChangeArrowheads="1"/>
          </p:cNvSpPr>
          <p:nvPr/>
        </p:nvSpPr>
        <p:spPr bwMode="auto">
          <a:xfrm>
            <a:off x="433388" y="4233863"/>
            <a:ext cx="854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ROOFTOP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13318" name="Rectangle 6"/>
          <p:cNvSpPr>
            <a:spLocks noChangeAspect="1" noChangeArrowheads="1"/>
          </p:cNvSpPr>
          <p:nvPr/>
        </p:nvSpPr>
        <p:spPr bwMode="auto">
          <a:xfrm>
            <a:off x="5227638" y="4210050"/>
            <a:ext cx="3101975" cy="17970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13319" name="Rectangle 7"/>
          <p:cNvSpPr>
            <a:spLocks noChangeAspect="1" noChangeArrowheads="1"/>
          </p:cNvSpPr>
          <p:nvPr/>
        </p:nvSpPr>
        <p:spPr bwMode="auto">
          <a:xfrm rot="2643322">
            <a:off x="5505450" y="4479925"/>
            <a:ext cx="1268413" cy="12668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13320" name="Line 8"/>
          <p:cNvSpPr>
            <a:spLocks noChangeAspect="1" noChangeShapeType="1"/>
          </p:cNvSpPr>
          <p:nvPr/>
        </p:nvSpPr>
        <p:spPr bwMode="auto">
          <a:xfrm>
            <a:off x="7056438" y="5094288"/>
            <a:ext cx="127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fr-FR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7609647" y="4298465"/>
            <a:ext cx="633413" cy="633412"/>
            <a:chOff x="2838" y="2638"/>
            <a:chExt cx="453" cy="453"/>
          </a:xfrm>
          <a:noFill/>
        </p:grpSpPr>
        <p:sp>
          <p:nvSpPr>
            <p:cNvPr id="70" name="Oval 10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1" name="AutoShape 11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4" name="AutoShape 199"/>
          <p:cNvSpPr>
            <a:spLocks noChangeAspect="1" noChangeArrowheads="1"/>
          </p:cNvSpPr>
          <p:nvPr/>
        </p:nvSpPr>
        <p:spPr bwMode="auto">
          <a:xfrm>
            <a:off x="4541838" y="4276725"/>
            <a:ext cx="454025" cy="661988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6">
              <a:lumMod val="20000"/>
              <a:lumOff val="80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20</a:t>
            </a:r>
            <a:endParaRPr lang="fr-FR" sz="1000" b="1"/>
          </a:p>
        </p:txBody>
      </p:sp>
      <p:sp>
        <p:nvSpPr>
          <p:cNvPr id="75" name="AutoShape 207"/>
          <p:cNvSpPr>
            <a:spLocks noChangeAspect="1" noChangeArrowheads="1"/>
          </p:cNvSpPr>
          <p:nvPr/>
        </p:nvSpPr>
        <p:spPr bwMode="auto">
          <a:xfrm flipH="1">
            <a:off x="4971222" y="5287477"/>
            <a:ext cx="412750" cy="677863"/>
          </a:xfrm>
          <a:prstGeom prst="leftArrow">
            <a:avLst>
              <a:gd name="adj1" fmla="val 52509"/>
              <a:gd name="adj2" fmla="val 66106"/>
            </a:avLst>
          </a:prstGeom>
          <a:solidFill>
            <a:srgbClr val="FFFF66">
              <a:alpha val="70000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vert270"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20</a:t>
            </a:r>
            <a:endParaRPr lang="fr-FR" sz="1000" b="1"/>
          </a:p>
        </p:txBody>
      </p:sp>
      <p:sp>
        <p:nvSpPr>
          <p:cNvPr id="76" name="AutoShape 208"/>
          <p:cNvSpPr>
            <a:spLocks noChangeAspect="1" noChangeArrowheads="1"/>
          </p:cNvSpPr>
          <p:nvPr/>
        </p:nvSpPr>
        <p:spPr bwMode="auto">
          <a:xfrm flipH="1">
            <a:off x="8626475" y="4157663"/>
            <a:ext cx="341313" cy="798512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20</a:t>
            </a:r>
            <a:endParaRPr lang="fr-FR" sz="1000" b="1"/>
          </a:p>
        </p:txBody>
      </p:sp>
      <p:sp>
        <p:nvSpPr>
          <p:cNvPr id="77" name="AutoShape 209"/>
          <p:cNvSpPr>
            <a:spLocks noChangeAspect="1" noChangeArrowheads="1"/>
          </p:cNvSpPr>
          <p:nvPr/>
        </p:nvSpPr>
        <p:spPr bwMode="auto">
          <a:xfrm>
            <a:off x="8501063" y="5214938"/>
            <a:ext cx="341312" cy="798512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6">
              <a:lumMod val="75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>
              <a:defRPr/>
            </a:pPr>
            <a:r>
              <a:rPr lang="fr-FR" sz="1000" b="1" smtClean="0"/>
              <a:t>20</a:t>
            </a:r>
            <a:endParaRPr lang="fr-FR" sz="1000" b="1"/>
          </a:p>
        </p:txBody>
      </p:sp>
      <p:grpSp>
        <p:nvGrpSpPr>
          <p:cNvPr id="5" name="Group 240"/>
          <p:cNvGrpSpPr>
            <a:grpSpLocks/>
          </p:cNvGrpSpPr>
          <p:nvPr/>
        </p:nvGrpSpPr>
        <p:grpSpPr bwMode="auto">
          <a:xfrm rot="18829874">
            <a:off x="5398628" y="4381576"/>
            <a:ext cx="752475" cy="188913"/>
            <a:chOff x="2754" y="2379"/>
            <a:chExt cx="664" cy="166"/>
          </a:xfrm>
          <a:noFill/>
        </p:grpSpPr>
        <p:sp>
          <p:nvSpPr>
            <p:cNvPr id="79" name="Rectangle 241"/>
            <p:cNvSpPr>
              <a:spLocks noChangeAspect="1" noChangeArrowheads="1"/>
            </p:cNvSpPr>
            <p:nvPr/>
          </p:nvSpPr>
          <p:spPr bwMode="auto">
            <a:xfrm rot="-3885">
              <a:off x="2754" y="2379"/>
              <a:ext cx="664" cy="16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6" name="Group 242"/>
            <p:cNvGrpSpPr>
              <a:grpSpLocks noChangeAspect="1"/>
            </p:cNvGrpSpPr>
            <p:nvPr/>
          </p:nvGrpSpPr>
          <p:grpSpPr bwMode="auto">
            <a:xfrm rot="2988614" flipV="1">
              <a:off x="2797" y="2415"/>
              <a:ext cx="110" cy="93"/>
              <a:chOff x="923" y="1440"/>
              <a:chExt cx="136" cy="127"/>
            </a:xfrm>
            <a:grpFill/>
          </p:grpSpPr>
          <p:sp>
            <p:nvSpPr>
              <p:cNvPr id="90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1" name="Oval 244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7" name="Group 245"/>
            <p:cNvGrpSpPr>
              <a:grpSpLocks noChangeAspect="1"/>
            </p:cNvGrpSpPr>
            <p:nvPr/>
          </p:nvGrpSpPr>
          <p:grpSpPr bwMode="auto">
            <a:xfrm rot="2988614" flipV="1">
              <a:off x="2957" y="2415"/>
              <a:ext cx="110" cy="93"/>
              <a:chOff x="923" y="1440"/>
              <a:chExt cx="136" cy="127"/>
            </a:xfrm>
            <a:grpFill/>
          </p:grpSpPr>
          <p:sp>
            <p:nvSpPr>
              <p:cNvPr id="88" name="Line 246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9" name="Oval 247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8" name="Group 248"/>
            <p:cNvGrpSpPr>
              <a:grpSpLocks noChangeAspect="1"/>
            </p:cNvGrpSpPr>
            <p:nvPr/>
          </p:nvGrpSpPr>
          <p:grpSpPr bwMode="auto">
            <a:xfrm rot="2988614" flipV="1">
              <a:off x="3118" y="2415"/>
              <a:ext cx="110" cy="93"/>
              <a:chOff x="923" y="1440"/>
              <a:chExt cx="136" cy="127"/>
            </a:xfrm>
            <a:grpFill/>
          </p:grpSpPr>
          <p:sp>
            <p:nvSpPr>
              <p:cNvPr id="86" name="Line 249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7" name="Oval 250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9" name="Group 251"/>
            <p:cNvGrpSpPr>
              <a:grpSpLocks noChangeAspect="1"/>
            </p:cNvGrpSpPr>
            <p:nvPr/>
          </p:nvGrpSpPr>
          <p:grpSpPr bwMode="auto">
            <a:xfrm rot="2988614" flipV="1">
              <a:off x="3279" y="2415"/>
              <a:ext cx="110" cy="93"/>
              <a:chOff x="923" y="1440"/>
              <a:chExt cx="136" cy="127"/>
            </a:xfrm>
            <a:grpFill/>
          </p:grpSpPr>
          <p:sp>
            <p:nvSpPr>
              <p:cNvPr id="84" name="Line 252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85" name="Oval 253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0" name="Group 254"/>
          <p:cNvGrpSpPr>
            <a:grpSpLocks/>
          </p:cNvGrpSpPr>
          <p:nvPr/>
        </p:nvGrpSpPr>
        <p:grpSpPr bwMode="auto">
          <a:xfrm>
            <a:off x="5259722" y="4699870"/>
            <a:ext cx="228600" cy="365125"/>
            <a:chOff x="2003" y="4753"/>
            <a:chExt cx="201" cy="322"/>
          </a:xfrm>
          <a:noFill/>
        </p:grpSpPr>
        <p:sp>
          <p:nvSpPr>
            <p:cNvPr id="93" name="Rectangle 255"/>
            <p:cNvSpPr>
              <a:spLocks noChangeAspect="1" noChangeArrowheads="1"/>
            </p:cNvSpPr>
            <p:nvPr/>
          </p:nvSpPr>
          <p:spPr bwMode="auto">
            <a:xfrm rot="-2878536">
              <a:off x="1945" y="4831"/>
              <a:ext cx="322" cy="16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1" name="Group 256"/>
            <p:cNvGrpSpPr>
              <a:grpSpLocks noChangeAspect="1"/>
            </p:cNvGrpSpPr>
            <p:nvPr/>
          </p:nvGrpSpPr>
          <p:grpSpPr bwMode="auto">
            <a:xfrm rot="16239241" flipV="1">
              <a:off x="1995" y="4930"/>
              <a:ext cx="110" cy="93"/>
              <a:chOff x="923" y="1440"/>
              <a:chExt cx="136" cy="127"/>
            </a:xfrm>
            <a:grpFill/>
          </p:grpSpPr>
          <p:sp>
            <p:nvSpPr>
              <p:cNvPr id="98" name="Line 257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9" name="Oval 258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2" name="Group 259"/>
            <p:cNvGrpSpPr>
              <a:grpSpLocks noChangeAspect="1"/>
            </p:cNvGrpSpPr>
            <p:nvPr/>
          </p:nvGrpSpPr>
          <p:grpSpPr bwMode="auto">
            <a:xfrm rot="16239241" flipV="1">
              <a:off x="2103" y="4810"/>
              <a:ext cx="110" cy="93"/>
              <a:chOff x="923" y="1440"/>
              <a:chExt cx="136" cy="127"/>
            </a:xfrm>
            <a:grpFill/>
          </p:grpSpPr>
          <p:sp>
            <p:nvSpPr>
              <p:cNvPr id="96" name="Line 260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7" name="Oval 261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3" name="Group 30"/>
          <p:cNvGrpSpPr>
            <a:grpSpLocks/>
          </p:cNvGrpSpPr>
          <p:nvPr/>
        </p:nvGrpSpPr>
        <p:grpSpPr bwMode="auto">
          <a:xfrm flipH="1">
            <a:off x="8350568" y="4269568"/>
            <a:ext cx="144009" cy="662214"/>
            <a:chOff x="342" y="3262"/>
            <a:chExt cx="127" cy="584"/>
          </a:xfrm>
          <a:noFill/>
        </p:grpSpPr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4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7938260" y="5152540"/>
            <a:ext cx="190500" cy="779462"/>
            <a:chOff x="386" y="2886"/>
            <a:chExt cx="392" cy="1069"/>
          </a:xfrm>
          <a:noFill/>
        </p:grpSpPr>
        <p:sp>
          <p:nvSpPr>
            <p:cNvPr id="107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398" y="2891"/>
              <a:ext cx="368" cy="1024"/>
              <a:chOff x="392" y="2910"/>
              <a:chExt cx="368" cy="1347"/>
            </a:xfrm>
            <a:grpFill/>
          </p:grpSpPr>
          <p:sp>
            <p:nvSpPr>
              <p:cNvPr id="109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0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1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2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6" name="Groupe 272"/>
          <p:cNvGrpSpPr>
            <a:grpSpLocks/>
          </p:cNvGrpSpPr>
          <p:nvPr/>
        </p:nvGrpSpPr>
        <p:grpSpPr bwMode="auto">
          <a:xfrm>
            <a:off x="8335135" y="5228740"/>
            <a:ext cx="142875" cy="661987"/>
            <a:chOff x="11964191" y="6163470"/>
            <a:chExt cx="201614" cy="927100"/>
          </a:xfrm>
          <a:noFill/>
        </p:grpSpPr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 flipH="1">
              <a:off x="11964193" y="6163470"/>
              <a:ext cx="201612" cy="9271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0" name="Freeform 32"/>
            <p:cNvSpPr>
              <a:spLocks/>
            </p:cNvSpPr>
            <p:nvPr/>
          </p:nvSpPr>
          <p:spPr bwMode="auto">
            <a:xfrm flipH="1">
              <a:off x="11964191" y="6163470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1" name="Freeform 32"/>
            <p:cNvSpPr>
              <a:spLocks/>
            </p:cNvSpPr>
            <p:nvPr/>
          </p:nvSpPr>
          <p:spPr bwMode="auto">
            <a:xfrm flipH="1">
              <a:off x="11964191" y="6396832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 flipH="1">
              <a:off x="11964191" y="6630194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3" name="Freeform 32"/>
            <p:cNvSpPr>
              <a:spLocks/>
            </p:cNvSpPr>
            <p:nvPr/>
          </p:nvSpPr>
          <p:spPr bwMode="auto">
            <a:xfrm flipH="1">
              <a:off x="11964191" y="6863557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7" name="Group 20"/>
          <p:cNvGrpSpPr>
            <a:grpSpLocks noChangeAspect="1"/>
          </p:cNvGrpSpPr>
          <p:nvPr/>
        </p:nvGrpSpPr>
        <p:grpSpPr bwMode="auto">
          <a:xfrm rot="16200000">
            <a:off x="4725953" y="4542146"/>
            <a:ext cx="750888" cy="190500"/>
            <a:chOff x="364" y="1406"/>
            <a:chExt cx="703" cy="194"/>
          </a:xfrm>
          <a:noFill/>
        </p:grpSpPr>
        <p:sp>
          <p:nvSpPr>
            <p:cNvPr id="126" name="Rectangle 21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8" name="Group 22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19" name="Group 23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38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9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20" name="Group 26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36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7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21" name="Group 29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34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5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22" name="Group 32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32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23" name="Group 20"/>
          <p:cNvGrpSpPr>
            <a:grpSpLocks noChangeAspect="1"/>
          </p:cNvGrpSpPr>
          <p:nvPr/>
        </p:nvGrpSpPr>
        <p:grpSpPr bwMode="auto">
          <a:xfrm rot="18984615">
            <a:off x="4277485" y="5387490"/>
            <a:ext cx="752475" cy="190500"/>
            <a:chOff x="364" y="1406"/>
            <a:chExt cx="703" cy="194"/>
          </a:xfrm>
          <a:noFill/>
        </p:grpSpPr>
        <p:sp>
          <p:nvSpPr>
            <p:cNvPr id="141" name="Rectangle 21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4" name="Group 22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25" name="Group 23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53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54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26" name="Group 26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51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5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27" name="Group 29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49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50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28" name="Group 32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47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48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cxnSp>
        <p:nvCxnSpPr>
          <p:cNvPr id="13333" name="Connecteur droit 277"/>
          <p:cNvCxnSpPr>
            <a:cxnSpLocks noChangeShapeType="1"/>
          </p:cNvCxnSpPr>
          <p:nvPr/>
        </p:nvCxnSpPr>
        <p:spPr bwMode="auto">
          <a:xfrm rot="10800000" flipV="1">
            <a:off x="4264025" y="5099050"/>
            <a:ext cx="923925" cy="890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56" name="AutoShape 207"/>
          <p:cNvSpPr>
            <a:spLocks noChangeAspect="1" noChangeArrowheads="1"/>
          </p:cNvSpPr>
          <p:nvPr/>
        </p:nvSpPr>
        <p:spPr bwMode="auto">
          <a:xfrm rot="13820615" flipH="1">
            <a:off x="4159250" y="4930221"/>
            <a:ext cx="522288" cy="522288"/>
          </a:xfrm>
          <a:prstGeom prst="leftArrow">
            <a:avLst>
              <a:gd name="adj1" fmla="val 52509"/>
              <a:gd name="adj2" fmla="val 66106"/>
            </a:avLst>
          </a:prstGeom>
          <a:solidFill>
            <a:srgbClr val="FFFF66">
              <a:alpha val="70000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vert270"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80</a:t>
            </a:r>
            <a:endParaRPr lang="fr-FR" sz="1000" b="1"/>
          </a:p>
        </p:txBody>
      </p:sp>
      <p:sp>
        <p:nvSpPr>
          <p:cNvPr id="13335" name="AutoShape 168"/>
          <p:cNvSpPr>
            <a:spLocks noChangeAspect="1" noChangeArrowheads="1"/>
          </p:cNvSpPr>
          <p:nvPr/>
        </p:nvSpPr>
        <p:spPr bwMode="auto">
          <a:xfrm rot="5400000">
            <a:off x="4501357" y="5614194"/>
            <a:ext cx="433387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FFFF66">
              <a:alpha val="70195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eaVert" wrap="none" lIns="65306" tIns="32653" rIns="65306" bIns="32653" anchor="ctr"/>
          <a:lstStyle/>
          <a:p>
            <a:pPr algn="ctr" defTabSz="912813"/>
            <a:r>
              <a:rPr lang="fr-FR" sz="1000" b="1" smtClean="0"/>
              <a:t>100</a:t>
            </a:r>
            <a:endParaRPr lang="fr-FR" sz="1000" b="1"/>
          </a:p>
        </p:txBody>
      </p: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4094473" y="4230754"/>
            <a:ext cx="119718" cy="510208"/>
            <a:chOff x="386" y="2886"/>
            <a:chExt cx="392" cy="1069"/>
          </a:xfrm>
          <a:noFill/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30" name="Group 9"/>
            <p:cNvGrpSpPr>
              <a:grpSpLocks/>
            </p:cNvGrpSpPr>
            <p:nvPr/>
          </p:nvGrpSpPr>
          <p:grpSpPr bwMode="auto">
            <a:xfrm>
              <a:off x="398" y="2891"/>
              <a:ext cx="368" cy="1024"/>
              <a:chOff x="392" y="2910"/>
              <a:chExt cx="368" cy="1347"/>
            </a:xfrm>
            <a:grpFill/>
          </p:grpSpPr>
          <p:sp>
            <p:nvSpPr>
              <p:cNvPr id="161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2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4094473" y="4802255"/>
            <a:ext cx="119718" cy="510208"/>
            <a:chOff x="386" y="2886"/>
            <a:chExt cx="392" cy="1069"/>
          </a:xfrm>
          <a:noFill/>
        </p:grpSpPr>
        <p:sp>
          <p:nvSpPr>
            <p:cNvPr id="166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32" name="Group 9"/>
            <p:cNvGrpSpPr>
              <a:grpSpLocks/>
            </p:cNvGrpSpPr>
            <p:nvPr/>
          </p:nvGrpSpPr>
          <p:grpSpPr bwMode="auto">
            <a:xfrm>
              <a:off x="398" y="2890"/>
              <a:ext cx="368" cy="1024"/>
              <a:chOff x="392" y="2910"/>
              <a:chExt cx="368" cy="1347"/>
            </a:xfrm>
            <a:grpFill/>
          </p:grpSpPr>
          <p:sp>
            <p:nvSpPr>
              <p:cNvPr id="168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9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0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1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4094473" y="5373755"/>
            <a:ext cx="119718" cy="510208"/>
            <a:chOff x="386" y="2886"/>
            <a:chExt cx="392" cy="1069"/>
          </a:xfrm>
          <a:noFill/>
        </p:grpSpPr>
        <p:sp>
          <p:nvSpPr>
            <p:cNvPr id="173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34" name="Group 9"/>
            <p:cNvGrpSpPr>
              <a:grpSpLocks/>
            </p:cNvGrpSpPr>
            <p:nvPr/>
          </p:nvGrpSpPr>
          <p:grpSpPr bwMode="auto">
            <a:xfrm>
              <a:off x="398" y="2889"/>
              <a:ext cx="368" cy="1024"/>
              <a:chOff x="392" y="2910"/>
              <a:chExt cx="368" cy="1347"/>
            </a:xfrm>
            <a:grpFill/>
          </p:grpSpPr>
          <p:sp>
            <p:nvSpPr>
              <p:cNvPr id="175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6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7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8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3603625"/>
            <a:ext cx="496888" cy="476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334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8588" y="4327913"/>
            <a:ext cx="582612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3341" name="Picture 14" descr="http://emair/Upload/EMAIR/PhotoWeb/Docs/products/VarioTrane/images/2277-TR1-28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514725"/>
            <a:ext cx="338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2" name="Forme libre 185"/>
          <p:cNvSpPr>
            <a:spLocks noChangeArrowheads="1"/>
          </p:cNvSpPr>
          <p:nvPr/>
        </p:nvSpPr>
        <p:spPr bwMode="auto">
          <a:xfrm flipV="1">
            <a:off x="4303713" y="3843338"/>
            <a:ext cx="476250" cy="46037"/>
          </a:xfrm>
          <a:custGeom>
            <a:avLst/>
            <a:gdLst>
              <a:gd name="T0" fmla="*/ 0 w 805070"/>
              <a:gd name="T1" fmla="*/ 47004 h 45719"/>
              <a:gd name="T2" fmla="*/ 58425 w 805070"/>
              <a:gd name="T3" fmla="*/ 47004 h 45719"/>
              <a:gd name="T4" fmla="*/ 0 60000 65536"/>
              <a:gd name="T5" fmla="*/ 0 60000 65536"/>
              <a:gd name="T6" fmla="*/ 0 w 805070"/>
              <a:gd name="T7" fmla="*/ 0 h 45719"/>
              <a:gd name="T8" fmla="*/ 805070 w 805070"/>
              <a:gd name="T9" fmla="*/ 45719 h 457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070" h="45719">
                <a:moveTo>
                  <a:pt x="0" y="0"/>
                </a:moveTo>
                <a:lnTo>
                  <a:pt x="805070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3343" name="Rectangle 186"/>
          <p:cNvSpPr>
            <a:spLocks noChangeArrowheads="1"/>
          </p:cNvSpPr>
          <p:nvPr/>
        </p:nvSpPr>
        <p:spPr bwMode="auto">
          <a:xfrm>
            <a:off x="4210050" y="3648075"/>
            <a:ext cx="631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smtClean="0"/>
              <a:t>3.6VDC</a:t>
            </a:r>
            <a:endParaRPr lang="fr-FR" sz="1000"/>
          </a:p>
        </p:txBody>
      </p:sp>
      <p:sp>
        <p:nvSpPr>
          <p:cNvPr id="13344" name="Forme libre 188"/>
          <p:cNvSpPr>
            <a:spLocks noChangeArrowheads="1"/>
          </p:cNvSpPr>
          <p:nvPr/>
        </p:nvSpPr>
        <p:spPr bwMode="auto">
          <a:xfrm>
            <a:off x="5187950" y="3913188"/>
            <a:ext cx="2743200" cy="396875"/>
          </a:xfrm>
          <a:custGeom>
            <a:avLst/>
            <a:gdLst>
              <a:gd name="T0" fmla="*/ 0 w 2743200"/>
              <a:gd name="T1" fmla="*/ 0 h 397566"/>
              <a:gd name="T2" fmla="*/ 2743200 w 2743200"/>
              <a:gd name="T3" fmla="*/ 0 h 397566"/>
              <a:gd name="T4" fmla="*/ 2743200 w 2743200"/>
              <a:gd name="T5" fmla="*/ 394809 h 397566"/>
              <a:gd name="T6" fmla="*/ 0 60000 65536"/>
              <a:gd name="T7" fmla="*/ 0 60000 65536"/>
              <a:gd name="T8" fmla="*/ 0 60000 65536"/>
              <a:gd name="T9" fmla="*/ 0 w 2743200"/>
              <a:gd name="T10" fmla="*/ 0 h 397566"/>
              <a:gd name="T11" fmla="*/ 2743200 w 2743200"/>
              <a:gd name="T12" fmla="*/ 397566 h 397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3200" h="397566">
                <a:moveTo>
                  <a:pt x="0" y="0"/>
                </a:moveTo>
                <a:lnTo>
                  <a:pt x="2743200" y="0"/>
                </a:lnTo>
                <a:lnTo>
                  <a:pt x="2743200" y="397566"/>
                </a:ln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3345" name="Rectangle 189"/>
          <p:cNvSpPr>
            <a:spLocks noChangeArrowheads="1"/>
          </p:cNvSpPr>
          <p:nvPr/>
        </p:nvSpPr>
        <p:spPr bwMode="auto">
          <a:xfrm>
            <a:off x="5207000" y="3648075"/>
            <a:ext cx="4397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smtClean="0"/>
              <a:t>20%</a:t>
            </a:r>
            <a:endParaRPr lang="fr-FR" sz="1000"/>
          </a:p>
        </p:txBody>
      </p:sp>
      <p:sp>
        <p:nvSpPr>
          <p:cNvPr id="13346" name="Rectangle 191"/>
          <p:cNvSpPr>
            <a:spLocks noChangeArrowheads="1"/>
          </p:cNvSpPr>
          <p:nvPr/>
        </p:nvSpPr>
        <p:spPr bwMode="auto">
          <a:xfrm>
            <a:off x="5031213" y="3911099"/>
            <a:ext cx="14919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i="1" dirty="0" smtClean="0">
                <a:solidFill>
                  <a:schemeClr val="tx2"/>
                </a:solidFill>
              </a:rPr>
              <a:t>Registre By-pass </a:t>
            </a:r>
            <a:r>
              <a:rPr lang="fr-FR" sz="1000" b="1" i="1" dirty="0" smtClean="0">
                <a:solidFill>
                  <a:schemeClr val="tx2"/>
                </a:solidFill>
              </a:rPr>
              <a:t>OFF</a:t>
            </a:r>
            <a:endParaRPr lang="fr-FR" sz="1000" b="1" dirty="0"/>
          </a:p>
        </p:txBody>
      </p:sp>
      <p:sp>
        <p:nvSpPr>
          <p:cNvPr id="193" name="AutoShape 176"/>
          <p:cNvSpPr>
            <a:spLocks noChangeAspect="1" noChangeArrowheads="1"/>
          </p:cNvSpPr>
          <p:nvPr/>
        </p:nvSpPr>
        <p:spPr bwMode="auto">
          <a:xfrm rot="8002065">
            <a:off x="5337356" y="4720582"/>
            <a:ext cx="1776412" cy="569674"/>
          </a:xfrm>
          <a:prstGeom prst="leftArrow">
            <a:avLst>
              <a:gd name="adj1" fmla="val 50000"/>
              <a:gd name="adj2" fmla="val 65362"/>
            </a:avLst>
          </a:prstGeom>
          <a:gradFill>
            <a:gsLst>
              <a:gs pos="72000">
                <a:srgbClr val="FFFF00"/>
              </a:gs>
              <a:gs pos="19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vert270" wrap="none" lIns="65306" tIns="32653" rIns="65306" bIns="32653" anchor="b" anchorCtr="1"/>
          <a:lstStyle/>
          <a:p>
            <a:pPr>
              <a:defRPr/>
            </a:pPr>
            <a:r>
              <a:rPr lang="fr-FR" sz="1400" smtClean="0"/>
              <a:t>20</a:t>
            </a:r>
            <a:endParaRPr lang="fr-FR" sz="1400"/>
          </a:p>
        </p:txBody>
      </p:sp>
      <p:sp>
        <p:nvSpPr>
          <p:cNvPr id="194" name="AutoShape 178"/>
          <p:cNvSpPr>
            <a:spLocks noChangeAspect="1" noChangeArrowheads="1"/>
          </p:cNvSpPr>
          <p:nvPr/>
        </p:nvSpPr>
        <p:spPr bwMode="auto">
          <a:xfrm rot="2602065">
            <a:off x="5385016" y="4731851"/>
            <a:ext cx="1778000" cy="508375"/>
          </a:xfrm>
          <a:prstGeom prst="leftArrow">
            <a:avLst>
              <a:gd name="adj1" fmla="val 50000"/>
              <a:gd name="adj2" fmla="val 65268"/>
            </a:avLst>
          </a:prstGeom>
          <a:gradFill>
            <a:gsLst>
              <a:gs pos="17000">
                <a:schemeClr val="accent2">
                  <a:lumMod val="20000"/>
                  <a:lumOff val="80000"/>
                  <a:alpha val="71000"/>
                </a:schemeClr>
              </a:gs>
              <a:gs pos="89000">
                <a:schemeClr val="accent2">
                  <a:lumMod val="75000"/>
                  <a:alpha val="64000"/>
                </a:schemeClr>
              </a:gs>
            </a:gsLst>
            <a:lin ang="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>
              <a:defRPr/>
            </a:pPr>
            <a:r>
              <a:rPr lang="fr-FR" sz="1400" smtClean="0"/>
              <a:t>20</a:t>
            </a:r>
            <a:endParaRPr lang="fr-FR" sz="1400"/>
          </a:p>
        </p:txBody>
      </p:sp>
      <p:sp>
        <p:nvSpPr>
          <p:cNvPr id="13351" name="Rectangle 225"/>
          <p:cNvSpPr>
            <a:spLocks noChangeArrowheads="1"/>
          </p:cNvSpPr>
          <p:nvPr/>
        </p:nvSpPr>
        <p:spPr bwMode="auto">
          <a:xfrm>
            <a:off x="4527550" y="3255963"/>
            <a:ext cx="817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i="1" smtClean="0">
                <a:solidFill>
                  <a:schemeClr val="tx2"/>
                </a:solidFill>
              </a:rPr>
              <a:t>VarioTrane</a:t>
            </a:r>
            <a:endParaRPr lang="fr-FR" sz="1000"/>
          </a:p>
        </p:txBody>
      </p:sp>
      <p:sp>
        <p:nvSpPr>
          <p:cNvPr id="13352" name="Rectangle 226"/>
          <p:cNvSpPr>
            <a:spLocks noChangeArrowheads="1"/>
          </p:cNvSpPr>
          <p:nvPr/>
        </p:nvSpPr>
        <p:spPr bwMode="auto">
          <a:xfrm>
            <a:off x="3822700" y="3265488"/>
            <a:ext cx="447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i="1" smtClean="0">
                <a:solidFill>
                  <a:schemeClr val="tx2"/>
                </a:solidFill>
              </a:rPr>
              <a:t>ECA</a:t>
            </a:r>
            <a:endParaRPr lang="fr-FR" sz="1000"/>
          </a:p>
        </p:txBody>
      </p:sp>
      <p:sp>
        <p:nvSpPr>
          <p:cNvPr id="13353" name="Freeform 111"/>
          <p:cNvSpPr>
            <a:spLocks/>
          </p:cNvSpPr>
          <p:nvPr/>
        </p:nvSpPr>
        <p:spPr bwMode="auto">
          <a:xfrm flipH="1" flipV="1">
            <a:off x="4084638" y="3486150"/>
            <a:ext cx="3259137" cy="193675"/>
          </a:xfrm>
          <a:custGeom>
            <a:avLst/>
            <a:gdLst>
              <a:gd name="T0" fmla="*/ 0 w 28950"/>
              <a:gd name="T1" fmla="*/ 2147483647 h 86"/>
              <a:gd name="T2" fmla="*/ 2147483647 w 28950"/>
              <a:gd name="T3" fmla="*/ 2147483647 h 86"/>
              <a:gd name="T4" fmla="*/ 2147483647 w 28950"/>
              <a:gd name="T5" fmla="*/ 0 h 86"/>
              <a:gd name="T6" fmla="*/ 0 60000 65536"/>
              <a:gd name="T7" fmla="*/ 0 60000 65536"/>
              <a:gd name="T8" fmla="*/ 0 60000 65536"/>
              <a:gd name="T9" fmla="*/ 0 w 28950"/>
              <a:gd name="T10" fmla="*/ 0 h 86"/>
              <a:gd name="T11" fmla="*/ 28950 w 28950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50" h="86">
                <a:moveTo>
                  <a:pt x="0" y="86"/>
                </a:moveTo>
                <a:lnTo>
                  <a:pt x="28892" y="82"/>
                </a:lnTo>
                <a:cubicBezTo>
                  <a:pt x="28911" y="57"/>
                  <a:pt x="28931" y="25"/>
                  <a:pt x="28950" y="0"/>
                </a:cubicBezTo>
              </a:path>
            </a:pathLst>
          </a:custGeom>
          <a:noFill/>
          <a:ln w="38100">
            <a:solidFill>
              <a:srgbClr val="00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3354" name="Text Box 75"/>
          <p:cNvSpPr txBox="1">
            <a:spLocks noChangeArrowheads="1"/>
          </p:cNvSpPr>
          <p:nvPr/>
        </p:nvSpPr>
        <p:spPr bwMode="auto">
          <a:xfrm>
            <a:off x="133350" y="3446463"/>
            <a:ext cx="3695700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 dirty="0" smtClean="0"/>
              <a:t>Exemple pour 20% d’air neuf sur un PHE – Voyager III</a:t>
            </a:r>
            <a:endParaRPr lang="fr-FR" i="1" dirty="0"/>
          </a:p>
        </p:txBody>
      </p:sp>
      <p:sp>
        <p:nvSpPr>
          <p:cNvPr id="13355" name="Titre 241"/>
          <p:cNvSpPr>
            <a:spLocks noGrp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/>
          <a:lstStyle/>
          <a:p>
            <a:r>
              <a:rPr lang="fr-FR" dirty="0" smtClean="0"/>
              <a:t>Fonctionnement en mode </a:t>
            </a:r>
            <a:r>
              <a:rPr lang="fr-FR" dirty="0" smtClean="0"/>
              <a:t>ventilation</a:t>
            </a:r>
            <a:endParaRPr lang="fr-FR" dirty="0" smtClean="0"/>
          </a:p>
        </p:txBody>
      </p:sp>
      <p:sp>
        <p:nvSpPr>
          <p:cNvPr id="13356" name="Freeform 111"/>
          <p:cNvSpPr>
            <a:spLocks/>
          </p:cNvSpPr>
          <p:nvPr/>
        </p:nvSpPr>
        <p:spPr bwMode="auto">
          <a:xfrm flipH="1" flipV="1">
            <a:off x="6451599" y="3481386"/>
            <a:ext cx="890584" cy="595314"/>
          </a:xfrm>
          <a:custGeom>
            <a:avLst/>
            <a:gdLst>
              <a:gd name="T0" fmla="*/ 2147483647 w 6037"/>
              <a:gd name="T1" fmla="*/ 0 h 1234"/>
              <a:gd name="T2" fmla="*/ 0 w 6037"/>
              <a:gd name="T3" fmla="*/ 2147483647 h 1234"/>
              <a:gd name="T4" fmla="*/ 0 w 6037"/>
              <a:gd name="T5" fmla="*/ 2147483647 h 1234"/>
              <a:gd name="T6" fmla="*/ 0 60000 65536"/>
              <a:gd name="T7" fmla="*/ 0 60000 65536"/>
              <a:gd name="T8" fmla="*/ 0 60000 65536"/>
              <a:gd name="T9" fmla="*/ 0 w 6037"/>
              <a:gd name="T10" fmla="*/ 0 h 1234"/>
              <a:gd name="T11" fmla="*/ 6037 w 6037"/>
              <a:gd name="T12" fmla="*/ 1234 h 1234"/>
              <a:gd name="connsiteX0" fmla="*/ 6804 w 6804"/>
              <a:gd name="connsiteY0" fmla="*/ 0 h 1739"/>
              <a:gd name="connsiteX1" fmla="*/ 0 w 6804"/>
              <a:gd name="connsiteY1" fmla="*/ 507 h 1739"/>
              <a:gd name="connsiteX2" fmla="*/ 0 w 6804"/>
              <a:gd name="connsiteY2" fmla="*/ 1739 h 1739"/>
              <a:gd name="connsiteX0" fmla="*/ 6804 w 6804"/>
              <a:gd name="connsiteY0" fmla="*/ 0 h 1739"/>
              <a:gd name="connsiteX1" fmla="*/ 6766 w 6804"/>
              <a:gd name="connsiteY1" fmla="*/ 436 h 1739"/>
              <a:gd name="connsiteX2" fmla="*/ 0 w 6804"/>
              <a:gd name="connsiteY2" fmla="*/ 507 h 1739"/>
              <a:gd name="connsiteX3" fmla="*/ 0 w 6804"/>
              <a:gd name="connsiteY3" fmla="*/ 1739 h 1739"/>
              <a:gd name="connsiteX0" fmla="*/ 6804 w 6804"/>
              <a:gd name="connsiteY0" fmla="*/ 0 h 1739"/>
              <a:gd name="connsiteX1" fmla="*/ 6766 w 6804"/>
              <a:gd name="connsiteY1" fmla="*/ 436 h 1739"/>
              <a:gd name="connsiteX2" fmla="*/ 38 w 6804"/>
              <a:gd name="connsiteY2" fmla="*/ 415 h 1739"/>
              <a:gd name="connsiteX3" fmla="*/ 0 w 6804"/>
              <a:gd name="connsiteY3" fmla="*/ 1739 h 1739"/>
              <a:gd name="connsiteX0" fmla="*/ 6804 w 6828"/>
              <a:gd name="connsiteY0" fmla="*/ 0 h 1739"/>
              <a:gd name="connsiteX1" fmla="*/ 6815 w 6828"/>
              <a:gd name="connsiteY1" fmla="*/ 436 h 1739"/>
              <a:gd name="connsiteX2" fmla="*/ 38 w 6828"/>
              <a:gd name="connsiteY2" fmla="*/ 415 h 1739"/>
              <a:gd name="connsiteX3" fmla="*/ 0 w 6828"/>
              <a:gd name="connsiteY3" fmla="*/ 1739 h 1739"/>
              <a:gd name="connsiteX0" fmla="*/ 6815 w 6815"/>
              <a:gd name="connsiteY0" fmla="*/ 21 h 1324"/>
              <a:gd name="connsiteX1" fmla="*/ 38 w 6815"/>
              <a:gd name="connsiteY1" fmla="*/ 0 h 1324"/>
              <a:gd name="connsiteX2" fmla="*/ 0 w 6815"/>
              <a:gd name="connsiteY2" fmla="*/ 1324 h 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5" h="1324">
                <a:moveTo>
                  <a:pt x="6815" y="21"/>
                </a:moveTo>
                <a:lnTo>
                  <a:pt x="38" y="0"/>
                </a:lnTo>
                <a:cubicBezTo>
                  <a:pt x="25" y="441"/>
                  <a:pt x="13" y="883"/>
                  <a:pt x="0" y="1324"/>
                </a:cubicBezTo>
              </a:path>
            </a:pathLst>
          </a:custGeom>
          <a:noFill/>
          <a:ln w="38100">
            <a:solidFill>
              <a:srgbClr val="00FF00"/>
            </a:solidFill>
            <a:prstDash val="sysDash"/>
            <a:round/>
            <a:headEnd type="triangle" w="med" len="med"/>
            <a:tailEnd/>
          </a:ln>
        </p:spPr>
        <p:txBody>
          <a:bodyPr/>
          <a:lstStyle/>
          <a:p>
            <a:pPr algn="ctr"/>
            <a:endParaRPr lang="fr-FR"/>
          </a:p>
        </p:txBody>
      </p:sp>
      <p:pic>
        <p:nvPicPr>
          <p:cNvPr id="13357" name="Picture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3738" y="3373438"/>
            <a:ext cx="611187" cy="6492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3358" name="Picture 7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25" y="3382963"/>
            <a:ext cx="315913" cy="612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3359" name="Text Box 107"/>
          <p:cNvSpPr txBox="1">
            <a:spLocks noChangeArrowheads="1"/>
          </p:cNvSpPr>
          <p:nvPr/>
        </p:nvSpPr>
        <p:spPr bwMode="auto">
          <a:xfrm>
            <a:off x="6410325" y="3055938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/>
            <a:r>
              <a:rPr lang="fr-FR" sz="1000" i="1" dirty="0" smtClean="0">
                <a:solidFill>
                  <a:schemeClr val="tx2"/>
                </a:solidFill>
              </a:rPr>
              <a:t>Pressostat/tempo de dégivrage</a:t>
            </a:r>
          </a:p>
          <a:p>
            <a:pPr algn="r" defTabSz="912813"/>
            <a:r>
              <a:rPr lang="fr-FR" sz="1000" b="1" i="1" dirty="0" smtClean="0">
                <a:solidFill>
                  <a:schemeClr val="tx2"/>
                </a:solidFill>
              </a:rPr>
              <a:t>INACTIVE</a:t>
            </a:r>
            <a:endParaRPr lang="fr-FR" sz="1000" b="1" i="1" dirty="0">
              <a:solidFill>
                <a:schemeClr val="tx2"/>
              </a:solidFill>
            </a:endParaRPr>
          </a:p>
        </p:txBody>
      </p:sp>
      <p:sp>
        <p:nvSpPr>
          <p:cNvPr id="13360" name="Freeform 111"/>
          <p:cNvSpPr>
            <a:spLocks/>
          </p:cNvSpPr>
          <p:nvPr/>
        </p:nvSpPr>
        <p:spPr bwMode="auto">
          <a:xfrm flipH="1" flipV="1">
            <a:off x="7361238" y="3482975"/>
            <a:ext cx="784225" cy="7938"/>
          </a:xfrm>
          <a:custGeom>
            <a:avLst/>
            <a:gdLst>
              <a:gd name="T0" fmla="*/ 0 w 6961"/>
              <a:gd name="T1" fmla="*/ 0 h 4"/>
              <a:gd name="T2" fmla="*/ 2147483647 w 6961"/>
              <a:gd name="T3" fmla="*/ 2147483647 h 4"/>
              <a:gd name="T4" fmla="*/ 0 60000 65536"/>
              <a:gd name="T5" fmla="*/ 0 60000 65536"/>
              <a:gd name="T6" fmla="*/ 0 w 6961"/>
              <a:gd name="T7" fmla="*/ 0 h 4"/>
              <a:gd name="T8" fmla="*/ 6961 w 6961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1" h="4">
                <a:moveTo>
                  <a:pt x="0" y="0"/>
                </a:moveTo>
                <a:lnTo>
                  <a:pt x="6961" y="4"/>
                </a:lnTo>
              </a:path>
            </a:pathLst>
          </a:custGeom>
          <a:noFill/>
          <a:ln w="38100">
            <a:solidFill>
              <a:srgbClr val="00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3"/>
          <p:cNvSpPr txBox="1">
            <a:spLocks noChangeArrowheads="1"/>
          </p:cNvSpPr>
          <p:nvPr/>
        </p:nvSpPr>
        <p:spPr bwMode="auto">
          <a:xfrm>
            <a:off x="533400" y="835025"/>
            <a:ext cx="8420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Critères pour réaliser du free </a:t>
            </a:r>
            <a:r>
              <a:rPr lang="fr-FR" sz="1600" b="1" i="1" dirty="0" err="1" smtClean="0">
                <a:solidFill>
                  <a:schemeClr val="tx2"/>
                </a:solidFill>
              </a:rPr>
              <a:t>cooling</a:t>
            </a:r>
            <a:endParaRPr lang="fr-FR" sz="1600" b="1" i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Si la zone </a:t>
            </a:r>
            <a:r>
              <a:rPr lang="fr-FR" sz="1200" i="1" dirty="0" err="1" smtClean="0">
                <a:solidFill>
                  <a:schemeClr val="tx2"/>
                </a:solidFill>
              </a:rPr>
              <a:t>controlée</a:t>
            </a:r>
            <a:r>
              <a:rPr lang="fr-FR" sz="1200" i="1" dirty="0" smtClean="0">
                <a:solidFill>
                  <a:schemeClr val="tx2"/>
                </a:solidFill>
              </a:rPr>
              <a:t> par le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est demandeuse de froid (T° &gt; point de consigne+0.5°C), le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teste si une fonctionnement free </a:t>
            </a:r>
            <a:r>
              <a:rPr lang="fr-FR" sz="1200" i="1" dirty="0" err="1" smtClean="0">
                <a:solidFill>
                  <a:schemeClr val="tx2"/>
                </a:solidFill>
              </a:rPr>
              <a:t>cooling</a:t>
            </a:r>
            <a:r>
              <a:rPr lang="fr-FR" sz="1200" i="1" dirty="0" smtClean="0">
                <a:solidFill>
                  <a:schemeClr val="tx2"/>
                </a:solidFill>
              </a:rPr>
              <a:t> est possible en comparant la température/enthalpie de l’air repris par rapport à la température/enthalpie  de l’air extérieur. Si l’air extérieur est inférieur à l’air repris la fonction free </a:t>
            </a:r>
            <a:r>
              <a:rPr lang="fr-FR" sz="1200" i="1" dirty="0" err="1" smtClean="0">
                <a:solidFill>
                  <a:schemeClr val="tx2"/>
                </a:solidFill>
              </a:rPr>
              <a:t>cooling</a:t>
            </a:r>
            <a:r>
              <a:rPr lang="fr-FR" sz="1200" i="1" dirty="0" smtClean="0">
                <a:solidFill>
                  <a:schemeClr val="tx2"/>
                </a:solidFill>
              </a:rPr>
              <a:t>  est validée. </a:t>
            </a: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Quand l’unité fonctionne en free </a:t>
            </a:r>
            <a:r>
              <a:rPr lang="fr-FR" sz="1200" i="1" dirty="0" err="1" smtClean="0">
                <a:solidFill>
                  <a:schemeClr val="tx2"/>
                </a:solidFill>
              </a:rPr>
              <a:t>cooling</a:t>
            </a:r>
            <a:r>
              <a:rPr lang="fr-FR" sz="1200" i="1" dirty="0" smtClean="0">
                <a:solidFill>
                  <a:schemeClr val="tx2"/>
                </a:solidFill>
              </a:rPr>
              <a:t>, l’ECA pilote le registre d’air neuf/mélange de façon modulante pour limiter la T° de soufflage à un minium de 10°C mais aussi en fonction de l’écart entre la T° de l zone et le point de consigne de l’économiseur. Le point de consigne de l’économiseur se situe entre le point de consigne froid et le point de consigne chaud.</a:t>
            </a:r>
          </a:p>
          <a:p>
            <a:r>
              <a:rPr lang="fr-FR" sz="1600" b="1" i="1" dirty="0" smtClean="0">
                <a:solidFill>
                  <a:schemeClr val="tx2"/>
                </a:solidFill>
              </a:rPr>
              <a:t>Contrôle de l’ERM</a:t>
            </a: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En mode free </a:t>
            </a:r>
            <a:r>
              <a:rPr lang="fr-FR" sz="1200" i="1" dirty="0" err="1" smtClean="0">
                <a:solidFill>
                  <a:schemeClr val="tx2"/>
                </a:solidFill>
              </a:rPr>
              <a:t>cooling</a:t>
            </a:r>
            <a:r>
              <a:rPr lang="fr-FR" sz="1200" i="1" dirty="0" smtClean="0">
                <a:solidFill>
                  <a:schemeClr val="tx2"/>
                </a:solidFill>
              </a:rPr>
              <a:t>, l’échangeur de récupération de chaleur est </a:t>
            </a:r>
            <a:r>
              <a:rPr lang="fr-FR" sz="1200" i="1" dirty="0" err="1" smtClean="0">
                <a:solidFill>
                  <a:schemeClr val="tx2"/>
                </a:solidFill>
              </a:rPr>
              <a:t>dévalidé</a:t>
            </a:r>
            <a:r>
              <a:rPr lang="fr-FR" sz="1200" i="1" dirty="0" smtClean="0">
                <a:solidFill>
                  <a:schemeClr val="tx2"/>
                </a:solidFill>
              </a:rPr>
              <a:t> en ouvrant le registre de </a:t>
            </a:r>
            <a:r>
              <a:rPr lang="fr-FR" sz="1200" i="1" dirty="0" err="1" smtClean="0">
                <a:solidFill>
                  <a:schemeClr val="tx2"/>
                </a:solidFill>
              </a:rPr>
              <a:t>bypass</a:t>
            </a:r>
            <a:r>
              <a:rPr lang="fr-FR" sz="1200" i="1" dirty="0" smtClean="0">
                <a:solidFill>
                  <a:schemeClr val="tx2"/>
                </a:solidFill>
              </a:rPr>
              <a:t>(version PHE) ou en </a:t>
            </a:r>
            <a:r>
              <a:rPr lang="fr-FR" sz="1200" i="1" dirty="0" err="1" smtClean="0">
                <a:solidFill>
                  <a:schemeClr val="tx2"/>
                </a:solidFill>
              </a:rPr>
              <a:t>stopant</a:t>
            </a:r>
            <a:r>
              <a:rPr lang="fr-FR" sz="1200" i="1" dirty="0" smtClean="0">
                <a:solidFill>
                  <a:schemeClr val="tx2"/>
                </a:solidFill>
              </a:rPr>
              <a:t> le moteur de la roue de récupération (version ERW). Le reste de la logique est similaire à la version « classique »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14339" name="Text Box 75"/>
          <p:cNvSpPr txBox="1">
            <a:spLocks noChangeArrowheads="1"/>
          </p:cNvSpPr>
          <p:nvPr/>
        </p:nvSpPr>
        <p:spPr bwMode="auto">
          <a:xfrm>
            <a:off x="133350" y="3446463"/>
            <a:ext cx="3300904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 dirty="0" smtClean="0"/>
              <a:t>Exemple de fonctionnement à </a:t>
            </a:r>
          </a:p>
          <a:p>
            <a:r>
              <a:rPr lang="fr-FR" i="1" dirty="0" smtClean="0"/>
              <a:t>100% free </a:t>
            </a:r>
            <a:r>
              <a:rPr lang="fr-FR" i="1" dirty="0" err="1" smtClean="0"/>
              <a:t>cooling</a:t>
            </a:r>
            <a:endParaRPr lang="fr-FR" i="1" dirty="0"/>
          </a:p>
        </p:txBody>
      </p:sp>
      <p:sp>
        <p:nvSpPr>
          <p:cNvPr id="14340" name="Rectangle 6"/>
          <p:cNvSpPr>
            <a:spLocks noChangeAspect="1" noChangeArrowheads="1"/>
          </p:cNvSpPr>
          <p:nvPr/>
        </p:nvSpPr>
        <p:spPr bwMode="auto">
          <a:xfrm>
            <a:off x="5227638" y="4213225"/>
            <a:ext cx="3101975" cy="17970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14341" name="Rectangle 7"/>
          <p:cNvSpPr>
            <a:spLocks noChangeAspect="1" noChangeArrowheads="1"/>
          </p:cNvSpPr>
          <p:nvPr/>
        </p:nvSpPr>
        <p:spPr bwMode="auto">
          <a:xfrm rot="2643322">
            <a:off x="5505450" y="4483100"/>
            <a:ext cx="1268413" cy="12668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14342" name="Line 8"/>
          <p:cNvSpPr>
            <a:spLocks noChangeAspect="1" noChangeShapeType="1"/>
          </p:cNvSpPr>
          <p:nvPr/>
        </p:nvSpPr>
        <p:spPr bwMode="auto">
          <a:xfrm>
            <a:off x="7056438" y="5097463"/>
            <a:ext cx="127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fr-FR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7609647" y="4301774"/>
            <a:ext cx="633413" cy="633412"/>
            <a:chOff x="2838" y="2638"/>
            <a:chExt cx="453" cy="453"/>
          </a:xfrm>
          <a:noFill/>
        </p:grpSpPr>
        <p:sp>
          <p:nvSpPr>
            <p:cNvPr id="188" name="Oval 10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1" name="AutoShape 11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93" name="AutoShape 178"/>
          <p:cNvSpPr>
            <a:spLocks noChangeAspect="1" noChangeArrowheads="1"/>
          </p:cNvSpPr>
          <p:nvPr/>
        </p:nvSpPr>
        <p:spPr bwMode="auto">
          <a:xfrm rot="2602065">
            <a:off x="5076825" y="5132388"/>
            <a:ext cx="1517650" cy="442912"/>
          </a:xfrm>
          <a:prstGeom prst="leftArrow">
            <a:avLst>
              <a:gd name="adj1" fmla="val 50000"/>
              <a:gd name="adj2" fmla="val 65268"/>
            </a:avLst>
          </a:prstGeom>
          <a:solidFill>
            <a:schemeClr val="accent6">
              <a:lumMod val="75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>
              <a:defRPr/>
            </a:pPr>
            <a:r>
              <a:rPr lang="fr-FR" sz="1400" smtClean="0"/>
              <a:t>100</a:t>
            </a:r>
            <a:endParaRPr lang="fr-FR" sz="1400"/>
          </a:p>
        </p:txBody>
      </p:sp>
      <p:sp>
        <p:nvSpPr>
          <p:cNvPr id="194" name="AutoShape 199"/>
          <p:cNvSpPr>
            <a:spLocks noChangeAspect="1" noChangeArrowheads="1"/>
          </p:cNvSpPr>
          <p:nvPr/>
        </p:nvSpPr>
        <p:spPr bwMode="auto">
          <a:xfrm>
            <a:off x="4541838" y="4279900"/>
            <a:ext cx="454025" cy="661988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6">
              <a:lumMod val="75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100</a:t>
            </a:r>
            <a:endParaRPr lang="fr-FR" sz="1000" b="1"/>
          </a:p>
        </p:txBody>
      </p:sp>
      <p:sp>
        <p:nvSpPr>
          <p:cNvPr id="196" name="AutoShape 208"/>
          <p:cNvSpPr>
            <a:spLocks noChangeAspect="1" noChangeArrowheads="1"/>
          </p:cNvSpPr>
          <p:nvPr/>
        </p:nvSpPr>
        <p:spPr bwMode="auto">
          <a:xfrm flipH="1">
            <a:off x="8627235" y="4160487"/>
            <a:ext cx="341312" cy="799136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FFFF66">
              <a:alpha val="70000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vert270"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100</a:t>
            </a:r>
            <a:endParaRPr lang="fr-FR" sz="1000" b="1"/>
          </a:p>
        </p:txBody>
      </p:sp>
      <p:sp>
        <p:nvSpPr>
          <p:cNvPr id="197" name="AutoShape 209"/>
          <p:cNvSpPr>
            <a:spLocks noChangeAspect="1" noChangeArrowheads="1"/>
          </p:cNvSpPr>
          <p:nvPr/>
        </p:nvSpPr>
        <p:spPr bwMode="auto">
          <a:xfrm>
            <a:off x="8501063" y="5218113"/>
            <a:ext cx="341312" cy="798512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6">
              <a:lumMod val="75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>
              <a:defRPr/>
            </a:pPr>
            <a:r>
              <a:rPr lang="fr-FR" sz="1000" b="1" smtClean="0"/>
              <a:t>100</a:t>
            </a:r>
            <a:endParaRPr lang="fr-FR" sz="1000" b="1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 flipH="1">
            <a:off x="8350568" y="4272877"/>
            <a:ext cx="144009" cy="662214"/>
            <a:chOff x="342" y="3262"/>
            <a:chExt cx="127" cy="584"/>
          </a:xfrm>
          <a:noFill/>
        </p:grpSpPr>
        <p:sp>
          <p:nvSpPr>
            <p:cNvPr id="221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2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3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4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5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938260" y="5155849"/>
            <a:ext cx="190500" cy="779462"/>
            <a:chOff x="386" y="2886"/>
            <a:chExt cx="392" cy="1069"/>
          </a:xfrm>
          <a:noFill/>
        </p:grpSpPr>
        <p:sp>
          <p:nvSpPr>
            <p:cNvPr id="227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98" y="2889"/>
              <a:ext cx="368" cy="1024"/>
              <a:chOff x="392" y="2910"/>
              <a:chExt cx="368" cy="1347"/>
            </a:xfrm>
            <a:grpFill/>
          </p:grpSpPr>
          <p:sp>
            <p:nvSpPr>
              <p:cNvPr id="229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30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31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32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6" name="Groupe 272"/>
          <p:cNvGrpSpPr>
            <a:grpSpLocks/>
          </p:cNvGrpSpPr>
          <p:nvPr/>
        </p:nvGrpSpPr>
        <p:grpSpPr bwMode="auto">
          <a:xfrm>
            <a:off x="8335135" y="5232049"/>
            <a:ext cx="142875" cy="661987"/>
            <a:chOff x="11964191" y="6163470"/>
            <a:chExt cx="201614" cy="927100"/>
          </a:xfrm>
          <a:noFill/>
        </p:grpSpPr>
        <p:sp>
          <p:nvSpPr>
            <p:cNvPr id="234" name="Rectangle 31"/>
            <p:cNvSpPr>
              <a:spLocks noChangeArrowheads="1"/>
            </p:cNvSpPr>
            <p:nvPr/>
          </p:nvSpPr>
          <p:spPr bwMode="auto">
            <a:xfrm flipH="1">
              <a:off x="11964193" y="6163470"/>
              <a:ext cx="201612" cy="9271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5" name="Freeform 32"/>
            <p:cNvSpPr>
              <a:spLocks/>
            </p:cNvSpPr>
            <p:nvPr/>
          </p:nvSpPr>
          <p:spPr bwMode="auto">
            <a:xfrm flipH="1">
              <a:off x="11964191" y="6163470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6" name="Freeform 32"/>
            <p:cNvSpPr>
              <a:spLocks/>
            </p:cNvSpPr>
            <p:nvPr/>
          </p:nvSpPr>
          <p:spPr bwMode="auto">
            <a:xfrm flipH="1">
              <a:off x="11964191" y="6396832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7" name="Freeform 32"/>
            <p:cNvSpPr>
              <a:spLocks/>
            </p:cNvSpPr>
            <p:nvPr/>
          </p:nvSpPr>
          <p:spPr bwMode="auto">
            <a:xfrm flipH="1">
              <a:off x="11964191" y="6630194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8" name="Freeform 32"/>
            <p:cNvSpPr>
              <a:spLocks/>
            </p:cNvSpPr>
            <p:nvPr/>
          </p:nvSpPr>
          <p:spPr bwMode="auto">
            <a:xfrm flipH="1">
              <a:off x="11964191" y="6863557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51" name="Groupe 384"/>
          <p:cNvGrpSpPr>
            <a:grpSpLocks/>
          </p:cNvGrpSpPr>
          <p:nvPr/>
        </p:nvGrpSpPr>
        <p:grpSpPr bwMode="auto">
          <a:xfrm>
            <a:off x="433388" y="4192588"/>
            <a:ext cx="4754562" cy="1819275"/>
            <a:chOff x="434147" y="4192236"/>
            <a:chExt cx="4754564" cy="1819275"/>
          </a:xfrm>
        </p:grpSpPr>
        <p:sp>
          <p:nvSpPr>
            <p:cNvPr id="14423" name="Rectangle 37"/>
            <p:cNvSpPr>
              <a:spLocks noChangeAspect="1" noChangeArrowheads="1"/>
            </p:cNvSpPr>
            <p:nvPr/>
          </p:nvSpPr>
          <p:spPr bwMode="auto">
            <a:xfrm>
              <a:off x="434147" y="4192236"/>
              <a:ext cx="4754563" cy="1819275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3809173" y="4236686"/>
              <a:ext cx="255587" cy="1724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837">
                <a:defRPr/>
              </a:pPr>
              <a:endParaRPr lang="fr-FR"/>
            </a:p>
          </p:txBody>
        </p:sp>
        <p:grpSp>
          <p:nvGrpSpPr>
            <p:cNvPr id="8" name="Groupe 291"/>
            <p:cNvGrpSpPr/>
            <p:nvPr/>
          </p:nvGrpSpPr>
          <p:grpSpPr bwMode="auto">
            <a:xfrm rot="5400000">
              <a:off x="2612450" y="4525034"/>
              <a:ext cx="1070322" cy="1066915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158" name="Larme 157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  <p:sp>
            <p:nvSpPr>
              <p:cNvPr id="160" name="Ellipse 159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/>
              <a:lstStyle/>
              <a:p>
                <a:pPr algn="ctr" defTabSz="913837">
                  <a:defRPr/>
                </a:pPr>
                <a:r>
                  <a:rPr lang="fr-FR" sz="1200" smtClean="0"/>
                  <a:t>100</a:t>
                </a:r>
                <a:endParaRPr lang="fr-FR" sz="1200"/>
              </a:p>
            </p:txBody>
          </p:sp>
        </p:grpSp>
        <p:cxnSp>
          <p:nvCxnSpPr>
            <p:cNvPr id="14426" name="Connecteur droit 292"/>
            <p:cNvCxnSpPr>
              <a:cxnSpLocks noChangeShapeType="1"/>
            </p:cNvCxnSpPr>
            <p:nvPr/>
          </p:nvCxnSpPr>
          <p:spPr bwMode="auto">
            <a:xfrm rot="5400000">
              <a:off x="763733" y="5113032"/>
              <a:ext cx="1795588" cy="137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427" name="Connecteur droit 293"/>
            <p:cNvCxnSpPr>
              <a:cxnSpLocks noChangeShapeType="1"/>
            </p:cNvCxnSpPr>
            <p:nvPr/>
          </p:nvCxnSpPr>
          <p:spPr bwMode="auto">
            <a:xfrm rot="5400000">
              <a:off x="1715674" y="5089345"/>
              <a:ext cx="1795588" cy="1370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4428" name="Rectangle 251"/>
            <p:cNvSpPr>
              <a:spLocks noChangeArrowheads="1"/>
            </p:cNvSpPr>
            <p:nvPr/>
          </p:nvSpPr>
          <p:spPr bwMode="auto">
            <a:xfrm>
              <a:off x="434147" y="4236686"/>
              <a:ext cx="85407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306" tIns="32653" rIns="65306" bIns="32653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FF0000"/>
                  </a:solidFill>
                </a:rPr>
                <a:t>ROOFTOP</a:t>
              </a:r>
              <a:endParaRPr lang="fr-FR" sz="1100" b="1">
                <a:solidFill>
                  <a:srgbClr val="FF0000"/>
                </a:solidFill>
              </a:endParaRPr>
            </a:p>
          </p:txBody>
        </p:sp>
        <p:cxnSp>
          <p:nvCxnSpPr>
            <p:cNvPr id="14429" name="Connecteur droit 277"/>
            <p:cNvCxnSpPr>
              <a:cxnSpLocks noChangeShapeType="1"/>
            </p:cNvCxnSpPr>
            <p:nvPr/>
          </p:nvCxnSpPr>
          <p:spPr bwMode="auto">
            <a:xfrm rot="10800000" flipV="1">
              <a:off x="4263887" y="5101874"/>
              <a:ext cx="924824" cy="89141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4094473" y="4234063"/>
              <a:ext cx="119718" cy="510208"/>
              <a:chOff x="386" y="2886"/>
              <a:chExt cx="392" cy="1069"/>
            </a:xfrm>
            <a:noFill/>
          </p:grpSpPr>
          <p:sp>
            <p:nvSpPr>
              <p:cNvPr id="273" name="Rectangle 8"/>
              <p:cNvSpPr>
                <a:spLocks noChangeArrowheads="1"/>
              </p:cNvSpPr>
              <p:nvPr/>
            </p:nvSpPr>
            <p:spPr bwMode="auto">
              <a:xfrm>
                <a:off x="386" y="2886"/>
                <a:ext cx="392" cy="1069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398" y="2889"/>
                <a:ext cx="368" cy="1024"/>
                <a:chOff x="392" y="2910"/>
                <a:chExt cx="368" cy="1347"/>
              </a:xfrm>
              <a:grpFill/>
            </p:grpSpPr>
            <p:sp>
              <p:nvSpPr>
                <p:cNvPr id="275" name="Freeform 10"/>
                <p:cNvSpPr>
                  <a:spLocks/>
                </p:cNvSpPr>
                <p:nvPr/>
              </p:nvSpPr>
              <p:spPr bwMode="auto">
                <a:xfrm>
                  <a:off x="398" y="2910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76" name="Freeform 11"/>
                <p:cNvSpPr>
                  <a:spLocks/>
                </p:cNvSpPr>
                <p:nvPr/>
              </p:nvSpPr>
              <p:spPr bwMode="auto">
                <a:xfrm>
                  <a:off x="392" y="3248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77" name="Freeform 12"/>
                <p:cNvSpPr>
                  <a:spLocks/>
                </p:cNvSpPr>
                <p:nvPr/>
              </p:nvSpPr>
              <p:spPr bwMode="auto">
                <a:xfrm>
                  <a:off x="398" y="3581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78" name="Freeform 13"/>
                <p:cNvSpPr>
                  <a:spLocks/>
                </p:cNvSpPr>
                <p:nvPr/>
              </p:nvSpPr>
              <p:spPr bwMode="auto">
                <a:xfrm>
                  <a:off x="392" y="3919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4094473" y="4805564"/>
              <a:ext cx="119718" cy="510208"/>
              <a:chOff x="386" y="2886"/>
              <a:chExt cx="392" cy="1069"/>
            </a:xfrm>
            <a:noFill/>
          </p:grpSpPr>
          <p:sp>
            <p:nvSpPr>
              <p:cNvPr id="280" name="Rectangle 8"/>
              <p:cNvSpPr>
                <a:spLocks noChangeArrowheads="1"/>
              </p:cNvSpPr>
              <p:nvPr/>
            </p:nvSpPr>
            <p:spPr bwMode="auto">
              <a:xfrm>
                <a:off x="386" y="2886"/>
                <a:ext cx="392" cy="1069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398" y="2888"/>
                <a:ext cx="368" cy="1024"/>
                <a:chOff x="392" y="2910"/>
                <a:chExt cx="368" cy="1347"/>
              </a:xfrm>
              <a:grpFill/>
            </p:grpSpPr>
            <p:sp>
              <p:nvSpPr>
                <p:cNvPr id="282" name="Freeform 10"/>
                <p:cNvSpPr>
                  <a:spLocks/>
                </p:cNvSpPr>
                <p:nvPr/>
              </p:nvSpPr>
              <p:spPr bwMode="auto">
                <a:xfrm>
                  <a:off x="398" y="2910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83" name="Freeform 11"/>
                <p:cNvSpPr>
                  <a:spLocks/>
                </p:cNvSpPr>
                <p:nvPr/>
              </p:nvSpPr>
              <p:spPr bwMode="auto">
                <a:xfrm>
                  <a:off x="392" y="3248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84" name="Freeform 12"/>
                <p:cNvSpPr>
                  <a:spLocks/>
                </p:cNvSpPr>
                <p:nvPr/>
              </p:nvSpPr>
              <p:spPr bwMode="auto">
                <a:xfrm>
                  <a:off x="398" y="3581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85" name="Freeform 13"/>
                <p:cNvSpPr>
                  <a:spLocks/>
                </p:cNvSpPr>
                <p:nvPr/>
              </p:nvSpPr>
              <p:spPr bwMode="auto">
                <a:xfrm>
                  <a:off x="392" y="3919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4094473" y="5377064"/>
              <a:ext cx="119718" cy="510208"/>
              <a:chOff x="386" y="2886"/>
              <a:chExt cx="392" cy="1069"/>
            </a:xfrm>
            <a:noFill/>
          </p:grpSpPr>
          <p:sp>
            <p:nvSpPr>
              <p:cNvPr id="287" name="Rectangle 8"/>
              <p:cNvSpPr>
                <a:spLocks noChangeArrowheads="1"/>
              </p:cNvSpPr>
              <p:nvPr/>
            </p:nvSpPr>
            <p:spPr bwMode="auto">
              <a:xfrm>
                <a:off x="386" y="2886"/>
                <a:ext cx="392" cy="1069"/>
              </a:xfrm>
              <a:prstGeom prst="rect">
                <a:avLst/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>
                <a:off x="398" y="2887"/>
                <a:ext cx="368" cy="1024"/>
                <a:chOff x="392" y="2910"/>
                <a:chExt cx="368" cy="1347"/>
              </a:xfrm>
              <a:grpFill/>
            </p:grpSpPr>
            <p:sp>
              <p:nvSpPr>
                <p:cNvPr id="289" name="Freeform 10"/>
                <p:cNvSpPr>
                  <a:spLocks/>
                </p:cNvSpPr>
                <p:nvPr/>
              </p:nvSpPr>
              <p:spPr bwMode="auto">
                <a:xfrm>
                  <a:off x="398" y="2910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90" name="Freeform 11"/>
                <p:cNvSpPr>
                  <a:spLocks/>
                </p:cNvSpPr>
                <p:nvPr/>
              </p:nvSpPr>
              <p:spPr bwMode="auto">
                <a:xfrm>
                  <a:off x="392" y="3248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91" name="Freeform 12"/>
                <p:cNvSpPr>
                  <a:spLocks/>
                </p:cNvSpPr>
                <p:nvPr/>
              </p:nvSpPr>
              <p:spPr bwMode="auto">
                <a:xfrm>
                  <a:off x="398" y="3581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92" name="Freeform 13"/>
                <p:cNvSpPr>
                  <a:spLocks/>
                </p:cNvSpPr>
                <p:nvPr/>
              </p:nvSpPr>
              <p:spPr bwMode="auto">
                <a:xfrm>
                  <a:off x="392" y="3919"/>
                  <a:ext cx="362" cy="338"/>
                </a:xfrm>
                <a:custGeom>
                  <a:avLst/>
                  <a:gdLst/>
                  <a:ahLst/>
                  <a:cxnLst>
                    <a:cxn ang="0">
                      <a:pos x="356" y="0"/>
                    </a:cxn>
                    <a:cxn ang="0">
                      <a:pos x="0" y="178"/>
                    </a:cxn>
                    <a:cxn ang="0">
                      <a:pos x="362" y="338"/>
                    </a:cxn>
                  </a:cxnLst>
                  <a:rect l="0" t="0" r="r" b="b"/>
                  <a:pathLst>
                    <a:path w="362" h="338">
                      <a:moveTo>
                        <a:pt x="356" y="0"/>
                      </a:moveTo>
                      <a:lnTo>
                        <a:pt x="0" y="178"/>
                      </a:lnTo>
                      <a:lnTo>
                        <a:pt x="362" y="338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pic>
        <p:nvPicPr>
          <p:cNvPr id="1435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3606800"/>
            <a:ext cx="496888" cy="476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4353" name="Picture 14" descr="http://emair/Upload/EMAIR/PhotoWeb/Docs/products/VarioTrane/images/2277-TR1-28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517900"/>
            <a:ext cx="3381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Rectangle 295"/>
          <p:cNvSpPr>
            <a:spLocks noChangeArrowheads="1"/>
          </p:cNvSpPr>
          <p:nvPr/>
        </p:nvSpPr>
        <p:spPr bwMode="auto">
          <a:xfrm>
            <a:off x="4527550" y="3255963"/>
            <a:ext cx="817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i="1" smtClean="0">
                <a:solidFill>
                  <a:schemeClr val="tx2"/>
                </a:solidFill>
              </a:rPr>
              <a:t>VarioTrane</a:t>
            </a:r>
            <a:endParaRPr lang="fr-FR" sz="1000"/>
          </a:p>
        </p:txBody>
      </p:sp>
      <p:sp>
        <p:nvSpPr>
          <p:cNvPr id="14355" name="Rectangle 296"/>
          <p:cNvSpPr>
            <a:spLocks noChangeArrowheads="1"/>
          </p:cNvSpPr>
          <p:nvPr/>
        </p:nvSpPr>
        <p:spPr bwMode="auto">
          <a:xfrm>
            <a:off x="3822700" y="3265488"/>
            <a:ext cx="447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i="1" smtClean="0">
                <a:solidFill>
                  <a:schemeClr val="tx2"/>
                </a:solidFill>
              </a:rPr>
              <a:t>ECA</a:t>
            </a:r>
            <a:endParaRPr lang="fr-FR" sz="1000"/>
          </a:p>
        </p:txBody>
      </p:sp>
      <p:sp>
        <p:nvSpPr>
          <p:cNvPr id="14356" name="Forme libre 297"/>
          <p:cNvSpPr>
            <a:spLocks noChangeArrowheads="1"/>
          </p:cNvSpPr>
          <p:nvPr/>
        </p:nvSpPr>
        <p:spPr bwMode="auto">
          <a:xfrm flipV="1">
            <a:off x="4303713" y="3846513"/>
            <a:ext cx="476250" cy="46037"/>
          </a:xfrm>
          <a:custGeom>
            <a:avLst/>
            <a:gdLst>
              <a:gd name="T0" fmla="*/ 0 w 805070"/>
              <a:gd name="T1" fmla="*/ 47004 h 45719"/>
              <a:gd name="T2" fmla="*/ 58425 w 805070"/>
              <a:gd name="T3" fmla="*/ 47004 h 45719"/>
              <a:gd name="T4" fmla="*/ 0 60000 65536"/>
              <a:gd name="T5" fmla="*/ 0 60000 65536"/>
              <a:gd name="T6" fmla="*/ 0 w 805070"/>
              <a:gd name="T7" fmla="*/ 0 h 45719"/>
              <a:gd name="T8" fmla="*/ 805070 w 805070"/>
              <a:gd name="T9" fmla="*/ 45719 h 457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070" h="45719">
                <a:moveTo>
                  <a:pt x="0" y="0"/>
                </a:moveTo>
                <a:lnTo>
                  <a:pt x="805070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4357" name="Rectangle 298"/>
          <p:cNvSpPr>
            <a:spLocks noChangeArrowheads="1"/>
          </p:cNvSpPr>
          <p:nvPr/>
        </p:nvSpPr>
        <p:spPr bwMode="auto">
          <a:xfrm>
            <a:off x="4210050" y="3651250"/>
            <a:ext cx="596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smtClean="0"/>
              <a:t>10VDC</a:t>
            </a:r>
            <a:endParaRPr lang="fr-FR" sz="1000"/>
          </a:p>
        </p:txBody>
      </p:sp>
      <p:sp>
        <p:nvSpPr>
          <p:cNvPr id="14358" name="Forme libre 299"/>
          <p:cNvSpPr>
            <a:spLocks noChangeArrowheads="1"/>
          </p:cNvSpPr>
          <p:nvPr/>
        </p:nvSpPr>
        <p:spPr bwMode="auto">
          <a:xfrm>
            <a:off x="5187950" y="3916363"/>
            <a:ext cx="2743200" cy="396875"/>
          </a:xfrm>
          <a:custGeom>
            <a:avLst/>
            <a:gdLst>
              <a:gd name="T0" fmla="*/ 0 w 2743200"/>
              <a:gd name="T1" fmla="*/ 0 h 397566"/>
              <a:gd name="T2" fmla="*/ 2743200 w 2743200"/>
              <a:gd name="T3" fmla="*/ 0 h 397566"/>
              <a:gd name="T4" fmla="*/ 2743200 w 2743200"/>
              <a:gd name="T5" fmla="*/ 394809 h 397566"/>
              <a:gd name="T6" fmla="*/ 0 60000 65536"/>
              <a:gd name="T7" fmla="*/ 0 60000 65536"/>
              <a:gd name="T8" fmla="*/ 0 60000 65536"/>
              <a:gd name="T9" fmla="*/ 0 w 2743200"/>
              <a:gd name="T10" fmla="*/ 0 h 397566"/>
              <a:gd name="T11" fmla="*/ 2743200 w 2743200"/>
              <a:gd name="T12" fmla="*/ 397566 h 397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3200" h="397566">
                <a:moveTo>
                  <a:pt x="0" y="0"/>
                </a:moveTo>
                <a:lnTo>
                  <a:pt x="2743200" y="0"/>
                </a:lnTo>
                <a:lnTo>
                  <a:pt x="2743200" y="397566"/>
                </a:ln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4359" name="Rectangle 300"/>
          <p:cNvSpPr>
            <a:spLocks noChangeArrowheads="1"/>
          </p:cNvSpPr>
          <p:nvPr/>
        </p:nvSpPr>
        <p:spPr bwMode="auto">
          <a:xfrm>
            <a:off x="5207000" y="3651250"/>
            <a:ext cx="511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smtClean="0"/>
              <a:t>100%</a:t>
            </a:r>
            <a:endParaRPr lang="fr-FR" sz="1000"/>
          </a:p>
        </p:txBody>
      </p:sp>
      <p:grpSp>
        <p:nvGrpSpPr>
          <p:cNvPr id="14360" name="Groupe 325"/>
          <p:cNvGrpSpPr>
            <a:grpSpLocks noChangeAspect="1"/>
          </p:cNvGrpSpPr>
          <p:nvPr/>
        </p:nvGrpSpPr>
        <p:grpSpPr bwMode="auto">
          <a:xfrm rot="2645981">
            <a:off x="5551488" y="4062413"/>
            <a:ext cx="188912" cy="1128712"/>
            <a:chOff x="3996613" y="-234261"/>
            <a:chExt cx="263526" cy="1565872"/>
          </a:xfrm>
        </p:grpSpPr>
        <p:grpSp>
          <p:nvGrpSpPr>
            <p:cNvPr id="14401" name="Groupe 324"/>
            <p:cNvGrpSpPr>
              <a:grpSpLocks/>
            </p:cNvGrpSpPr>
            <p:nvPr/>
          </p:nvGrpSpPr>
          <p:grpSpPr bwMode="auto">
            <a:xfrm>
              <a:off x="3996614" y="820436"/>
              <a:ext cx="263525" cy="511175"/>
              <a:chOff x="3996614" y="820436"/>
              <a:chExt cx="263525" cy="511175"/>
            </a:xfrm>
          </p:grpSpPr>
          <p:sp>
            <p:nvSpPr>
              <p:cNvPr id="14416" name="Rectangle 226"/>
              <p:cNvSpPr>
                <a:spLocks noChangeAspect="1" noChangeArrowheads="1"/>
              </p:cNvSpPr>
              <p:nvPr/>
            </p:nvSpPr>
            <p:spPr bwMode="auto">
              <a:xfrm rot="-5400000">
                <a:off x="3872789" y="944261"/>
                <a:ext cx="511175" cy="26352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4417" name="Group 227"/>
              <p:cNvGrpSpPr>
                <a:grpSpLocks noChangeAspect="1"/>
              </p:cNvGrpSpPr>
              <p:nvPr/>
            </p:nvGrpSpPr>
            <p:grpSpPr bwMode="auto">
              <a:xfrm rot="8300404" flipV="1">
                <a:off x="4041064" y="1135400"/>
                <a:ext cx="174625" cy="147638"/>
                <a:chOff x="923" y="1440"/>
                <a:chExt cx="136" cy="127"/>
              </a:xfrm>
            </p:grpSpPr>
            <p:sp>
              <p:nvSpPr>
                <p:cNvPr id="14421" name="Line 2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422" name="Oval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418" name="Group 230"/>
              <p:cNvGrpSpPr>
                <a:grpSpLocks noChangeAspect="1"/>
              </p:cNvGrpSpPr>
              <p:nvPr/>
            </p:nvGrpSpPr>
            <p:grpSpPr bwMode="auto">
              <a:xfrm rot="8300404" flipV="1">
                <a:off x="4041064" y="879146"/>
                <a:ext cx="174625" cy="147638"/>
                <a:chOff x="923" y="1440"/>
                <a:chExt cx="136" cy="127"/>
              </a:xfrm>
            </p:grpSpPr>
            <p:sp>
              <p:nvSpPr>
                <p:cNvPr id="14419" name="Line 2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420" name="Oval 23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4402" name="Group 233"/>
            <p:cNvGrpSpPr>
              <a:grpSpLocks/>
            </p:cNvGrpSpPr>
            <p:nvPr/>
          </p:nvGrpSpPr>
          <p:grpSpPr bwMode="auto">
            <a:xfrm rot="-5400000">
              <a:off x="3601326" y="161026"/>
              <a:ext cx="1054100" cy="263525"/>
              <a:chOff x="5652" y="4410"/>
              <a:chExt cx="664" cy="166"/>
            </a:xfrm>
          </p:grpSpPr>
          <p:sp>
            <p:nvSpPr>
              <p:cNvPr id="14403" name="Rectangle 234"/>
              <p:cNvSpPr>
                <a:spLocks noChangeAspect="1" noChangeArrowheads="1"/>
              </p:cNvSpPr>
              <p:nvPr/>
            </p:nvSpPr>
            <p:spPr bwMode="auto">
              <a:xfrm rot="-3885">
                <a:off x="5652" y="4410"/>
                <a:ext cx="664" cy="16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4404" name="Group 235"/>
              <p:cNvGrpSpPr>
                <a:grpSpLocks noChangeAspect="1"/>
              </p:cNvGrpSpPr>
              <p:nvPr/>
            </p:nvGrpSpPr>
            <p:grpSpPr bwMode="auto">
              <a:xfrm rot="19113892" flipV="1">
                <a:off x="5695" y="4446"/>
                <a:ext cx="110" cy="93"/>
                <a:chOff x="923" y="1440"/>
                <a:chExt cx="136" cy="127"/>
              </a:xfrm>
            </p:grpSpPr>
            <p:sp>
              <p:nvSpPr>
                <p:cNvPr id="14414" name="Line 2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415" name="Oval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405" name="Group 238"/>
              <p:cNvGrpSpPr>
                <a:grpSpLocks noChangeAspect="1"/>
              </p:cNvGrpSpPr>
              <p:nvPr/>
            </p:nvGrpSpPr>
            <p:grpSpPr bwMode="auto">
              <a:xfrm rot="19113892" flipV="1">
                <a:off x="5855" y="4446"/>
                <a:ext cx="110" cy="93"/>
                <a:chOff x="923" y="1440"/>
                <a:chExt cx="136" cy="127"/>
              </a:xfrm>
            </p:grpSpPr>
            <p:sp>
              <p:nvSpPr>
                <p:cNvPr id="14412" name="Line 2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413" name="Oval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406" name="Group 241"/>
              <p:cNvGrpSpPr>
                <a:grpSpLocks noChangeAspect="1"/>
              </p:cNvGrpSpPr>
              <p:nvPr/>
            </p:nvGrpSpPr>
            <p:grpSpPr bwMode="auto">
              <a:xfrm rot="19113892" flipV="1">
                <a:off x="6016" y="4446"/>
                <a:ext cx="110" cy="93"/>
                <a:chOff x="923" y="1440"/>
                <a:chExt cx="136" cy="127"/>
              </a:xfrm>
            </p:grpSpPr>
            <p:sp>
              <p:nvSpPr>
                <p:cNvPr id="14410" name="Line 2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411" name="Oval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407" name="Group 244"/>
              <p:cNvGrpSpPr>
                <a:grpSpLocks noChangeAspect="1"/>
              </p:cNvGrpSpPr>
              <p:nvPr/>
            </p:nvGrpSpPr>
            <p:grpSpPr bwMode="auto">
              <a:xfrm rot="19113892" flipV="1">
                <a:off x="6177" y="4446"/>
                <a:ext cx="110" cy="93"/>
                <a:chOff x="923" y="1440"/>
                <a:chExt cx="136" cy="127"/>
              </a:xfrm>
            </p:grpSpPr>
            <p:sp>
              <p:nvSpPr>
                <p:cNvPr id="14408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409" name="Oval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14361" name="Group 166"/>
          <p:cNvGrpSpPr>
            <a:grpSpLocks noChangeAspect="1"/>
          </p:cNvGrpSpPr>
          <p:nvPr/>
        </p:nvGrpSpPr>
        <p:grpSpPr bwMode="auto">
          <a:xfrm rot="-2589143">
            <a:off x="4287838" y="5407025"/>
            <a:ext cx="733425" cy="184150"/>
            <a:chOff x="5652" y="4410"/>
            <a:chExt cx="664" cy="166"/>
          </a:xfrm>
        </p:grpSpPr>
        <p:sp>
          <p:nvSpPr>
            <p:cNvPr id="14388" name="Rectangle 153"/>
            <p:cNvSpPr>
              <a:spLocks noChangeAspect="1" noChangeArrowheads="1"/>
            </p:cNvSpPr>
            <p:nvPr/>
          </p:nvSpPr>
          <p:spPr bwMode="auto">
            <a:xfrm rot="-3885">
              <a:off x="5652" y="4410"/>
              <a:ext cx="664" cy="1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grpSp>
          <p:nvGrpSpPr>
            <p:cNvPr id="14389" name="Group 154"/>
            <p:cNvGrpSpPr>
              <a:grpSpLocks noChangeAspect="1"/>
            </p:cNvGrpSpPr>
            <p:nvPr/>
          </p:nvGrpSpPr>
          <p:grpSpPr bwMode="auto">
            <a:xfrm rot="19113892" flipV="1">
              <a:off x="5695" y="4446"/>
              <a:ext cx="110" cy="93"/>
              <a:chOff x="923" y="1440"/>
              <a:chExt cx="136" cy="127"/>
            </a:xfrm>
          </p:grpSpPr>
          <p:sp>
            <p:nvSpPr>
              <p:cNvPr id="14399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400" name="Oval 156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390" name="Group 157"/>
            <p:cNvGrpSpPr>
              <a:grpSpLocks noChangeAspect="1"/>
            </p:cNvGrpSpPr>
            <p:nvPr/>
          </p:nvGrpSpPr>
          <p:grpSpPr bwMode="auto">
            <a:xfrm rot="19113892" flipV="1">
              <a:off x="5855" y="4446"/>
              <a:ext cx="110" cy="93"/>
              <a:chOff x="923" y="1440"/>
              <a:chExt cx="136" cy="127"/>
            </a:xfrm>
          </p:grpSpPr>
          <p:sp>
            <p:nvSpPr>
              <p:cNvPr id="14397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98" name="Oval 159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391" name="Group 160"/>
            <p:cNvGrpSpPr>
              <a:grpSpLocks noChangeAspect="1"/>
            </p:cNvGrpSpPr>
            <p:nvPr/>
          </p:nvGrpSpPr>
          <p:grpSpPr bwMode="auto">
            <a:xfrm rot="19113892" flipV="1">
              <a:off x="6016" y="4446"/>
              <a:ext cx="110" cy="93"/>
              <a:chOff x="923" y="1440"/>
              <a:chExt cx="136" cy="127"/>
            </a:xfrm>
          </p:grpSpPr>
          <p:sp>
            <p:nvSpPr>
              <p:cNvPr id="14395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96" name="Oval 162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392" name="Group 163"/>
            <p:cNvGrpSpPr>
              <a:grpSpLocks noChangeAspect="1"/>
            </p:cNvGrpSpPr>
            <p:nvPr/>
          </p:nvGrpSpPr>
          <p:grpSpPr bwMode="auto">
            <a:xfrm rot="19113892" flipV="1">
              <a:off x="6177" y="4446"/>
              <a:ext cx="110" cy="93"/>
              <a:chOff x="923" y="1440"/>
              <a:chExt cx="136" cy="127"/>
            </a:xfrm>
          </p:grpSpPr>
          <p:sp>
            <p:nvSpPr>
              <p:cNvPr id="14393" name="Line 164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94" name="Oval 165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4362" name="Group 240"/>
          <p:cNvGrpSpPr>
            <a:grpSpLocks noChangeAspect="1"/>
          </p:cNvGrpSpPr>
          <p:nvPr/>
        </p:nvGrpSpPr>
        <p:grpSpPr bwMode="auto">
          <a:xfrm rot="-5400000">
            <a:off x="4742657" y="4555331"/>
            <a:ext cx="742950" cy="185737"/>
            <a:chOff x="2754" y="2379"/>
            <a:chExt cx="664" cy="166"/>
          </a:xfrm>
        </p:grpSpPr>
        <p:sp>
          <p:nvSpPr>
            <p:cNvPr id="14375" name="Rectangle 241"/>
            <p:cNvSpPr>
              <a:spLocks noChangeAspect="1" noChangeArrowheads="1"/>
            </p:cNvSpPr>
            <p:nvPr/>
          </p:nvSpPr>
          <p:spPr bwMode="auto">
            <a:xfrm rot="-3885">
              <a:off x="2754" y="2379"/>
              <a:ext cx="664" cy="1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grpSp>
          <p:nvGrpSpPr>
            <p:cNvPr id="14376" name="Group 242"/>
            <p:cNvGrpSpPr>
              <a:grpSpLocks noChangeAspect="1"/>
            </p:cNvGrpSpPr>
            <p:nvPr/>
          </p:nvGrpSpPr>
          <p:grpSpPr bwMode="auto">
            <a:xfrm rot="2988614" flipV="1">
              <a:off x="2797" y="2415"/>
              <a:ext cx="110" cy="93"/>
              <a:chOff x="923" y="1440"/>
              <a:chExt cx="136" cy="127"/>
            </a:xfrm>
          </p:grpSpPr>
          <p:sp>
            <p:nvSpPr>
              <p:cNvPr id="14386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87" name="Oval 244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377" name="Group 245"/>
            <p:cNvGrpSpPr>
              <a:grpSpLocks noChangeAspect="1"/>
            </p:cNvGrpSpPr>
            <p:nvPr/>
          </p:nvGrpSpPr>
          <p:grpSpPr bwMode="auto">
            <a:xfrm rot="2988614" flipV="1">
              <a:off x="2957" y="2415"/>
              <a:ext cx="110" cy="93"/>
              <a:chOff x="923" y="1440"/>
              <a:chExt cx="136" cy="127"/>
            </a:xfrm>
          </p:grpSpPr>
          <p:sp>
            <p:nvSpPr>
              <p:cNvPr id="14384" name="Line 246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85" name="Oval 247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378" name="Group 248"/>
            <p:cNvGrpSpPr>
              <a:grpSpLocks noChangeAspect="1"/>
            </p:cNvGrpSpPr>
            <p:nvPr/>
          </p:nvGrpSpPr>
          <p:grpSpPr bwMode="auto">
            <a:xfrm rot="2988614" flipV="1">
              <a:off x="3118" y="2415"/>
              <a:ext cx="110" cy="93"/>
              <a:chOff x="923" y="1440"/>
              <a:chExt cx="136" cy="127"/>
            </a:xfrm>
          </p:grpSpPr>
          <p:sp>
            <p:nvSpPr>
              <p:cNvPr id="14382" name="Line 249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83" name="Oval 250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379" name="Group 251"/>
            <p:cNvGrpSpPr>
              <a:grpSpLocks noChangeAspect="1"/>
            </p:cNvGrpSpPr>
            <p:nvPr/>
          </p:nvGrpSpPr>
          <p:grpSpPr bwMode="auto">
            <a:xfrm rot="2988614" flipV="1">
              <a:off x="3279" y="2415"/>
              <a:ext cx="110" cy="93"/>
              <a:chOff x="923" y="1440"/>
              <a:chExt cx="136" cy="127"/>
            </a:xfrm>
          </p:grpSpPr>
          <p:sp>
            <p:nvSpPr>
              <p:cNvPr id="14380" name="Line 252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81" name="Oval 253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363" name="Freeform 111"/>
          <p:cNvSpPr>
            <a:spLocks/>
          </p:cNvSpPr>
          <p:nvPr/>
        </p:nvSpPr>
        <p:spPr bwMode="auto">
          <a:xfrm flipH="1" flipV="1">
            <a:off x="4084638" y="3486150"/>
            <a:ext cx="3268662" cy="577850"/>
          </a:xfrm>
          <a:custGeom>
            <a:avLst/>
            <a:gdLst>
              <a:gd name="T0" fmla="*/ 2147483647 w 29034"/>
              <a:gd name="T1" fmla="*/ 2147483647 h 1233"/>
              <a:gd name="T2" fmla="*/ 0 w 29034"/>
              <a:gd name="T3" fmla="*/ 0 h 1233"/>
              <a:gd name="T4" fmla="*/ 2147483647 w 29034"/>
              <a:gd name="T5" fmla="*/ 2147483647 h 1233"/>
              <a:gd name="T6" fmla="*/ 2147483647 w 29034"/>
              <a:gd name="T7" fmla="*/ 2147483647 h 1233"/>
              <a:gd name="T8" fmla="*/ 2147483647 w 29034"/>
              <a:gd name="T9" fmla="*/ 2147483647 h 1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34"/>
              <a:gd name="T16" fmla="*/ 0 h 1233"/>
              <a:gd name="T17" fmla="*/ 29034 w 29034"/>
              <a:gd name="T18" fmla="*/ 1233 h 1233"/>
              <a:gd name="connsiteX0" fmla="*/ 8234 w 29034"/>
              <a:gd name="connsiteY0" fmla="*/ 3 h 1233"/>
              <a:gd name="connsiteX1" fmla="*/ 0 w 29034"/>
              <a:gd name="connsiteY1" fmla="*/ 0 h 1233"/>
              <a:gd name="connsiteX2" fmla="*/ 84 w 29034"/>
              <a:gd name="connsiteY2" fmla="*/ 1233 h 1233"/>
              <a:gd name="connsiteX3" fmla="*/ 28976 w 29034"/>
              <a:gd name="connsiteY3" fmla="*/ 1229 h 1233"/>
              <a:gd name="connsiteX4" fmla="*/ 29034 w 29034"/>
              <a:gd name="connsiteY4" fmla="*/ 1147 h 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4" h="1233">
                <a:moveTo>
                  <a:pt x="8234" y="3"/>
                </a:moveTo>
                <a:lnTo>
                  <a:pt x="0" y="0"/>
                </a:lnTo>
                <a:cubicBezTo>
                  <a:pt x="5" y="400"/>
                  <a:pt x="79" y="833"/>
                  <a:pt x="84" y="1233"/>
                </a:cubicBezTo>
                <a:lnTo>
                  <a:pt x="28976" y="1229"/>
                </a:lnTo>
                <a:cubicBezTo>
                  <a:pt x="28995" y="1204"/>
                  <a:pt x="29015" y="1172"/>
                  <a:pt x="29034" y="1147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65" name="AutoShape 172"/>
          <p:cNvSpPr>
            <a:spLocks noChangeAspect="1" noChangeArrowheads="1"/>
          </p:cNvSpPr>
          <p:nvPr/>
        </p:nvSpPr>
        <p:spPr bwMode="auto">
          <a:xfrm rot="16200000">
            <a:off x="1915319" y="5636419"/>
            <a:ext cx="400050" cy="846138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00B050"/>
          </a:solidFill>
          <a:ln w="38100" cmpd="dbl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vert" wrap="none" lIns="91429" tIns="45715" rIns="91429" bIns="45715" anchor="ctr"/>
          <a:lstStyle/>
          <a:p>
            <a:pPr algn="ctr" defTabSz="912813">
              <a:defRPr/>
            </a:pPr>
            <a:r>
              <a:rPr lang="fr-FR" sz="1000" b="1" smtClean="0"/>
              <a:t>100</a:t>
            </a:r>
            <a:endParaRPr lang="fr-FR" sz="1000" b="1"/>
          </a:p>
        </p:txBody>
      </p:sp>
      <p:sp>
        <p:nvSpPr>
          <p:cNvPr id="14365" name="AutoShape 168"/>
          <p:cNvSpPr>
            <a:spLocks noChangeAspect="1" noChangeArrowheads="1"/>
          </p:cNvSpPr>
          <p:nvPr/>
        </p:nvSpPr>
        <p:spPr bwMode="auto">
          <a:xfrm rot="5400000">
            <a:off x="4501357" y="5617369"/>
            <a:ext cx="433387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FFFF66">
              <a:alpha val="70195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eaVert" wrap="none" lIns="65306" tIns="32653" rIns="65306" bIns="32653" anchor="ctr"/>
          <a:lstStyle/>
          <a:p>
            <a:pPr algn="ctr" defTabSz="912813"/>
            <a:r>
              <a:rPr lang="fr-FR" sz="1000" b="1" smtClean="0"/>
              <a:t>100</a:t>
            </a:r>
            <a:endParaRPr lang="fr-FR" sz="1000" b="1"/>
          </a:p>
        </p:txBody>
      </p:sp>
      <p:sp>
        <p:nvSpPr>
          <p:cNvPr id="195" name="AutoShape 207"/>
          <p:cNvSpPr>
            <a:spLocks noChangeAspect="1" noChangeArrowheads="1"/>
          </p:cNvSpPr>
          <p:nvPr/>
        </p:nvSpPr>
        <p:spPr bwMode="auto">
          <a:xfrm flipH="1">
            <a:off x="4971222" y="5290786"/>
            <a:ext cx="412750" cy="677863"/>
          </a:xfrm>
          <a:prstGeom prst="leftArrow">
            <a:avLst>
              <a:gd name="adj1" fmla="val 52509"/>
              <a:gd name="adj2" fmla="val 66106"/>
            </a:avLst>
          </a:prstGeom>
          <a:solidFill>
            <a:srgbClr val="FFFF66">
              <a:alpha val="70000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vert270"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100</a:t>
            </a:r>
            <a:endParaRPr lang="fr-FR" sz="1000" b="1"/>
          </a:p>
        </p:txBody>
      </p:sp>
      <p:sp>
        <p:nvSpPr>
          <p:cNvPr id="386" name="AutoShape 176"/>
          <p:cNvSpPr>
            <a:spLocks noChangeAspect="1" noChangeArrowheads="1"/>
          </p:cNvSpPr>
          <p:nvPr/>
        </p:nvSpPr>
        <p:spPr bwMode="auto">
          <a:xfrm rot="8002065">
            <a:off x="5308600" y="4826000"/>
            <a:ext cx="1776413" cy="569913"/>
          </a:xfrm>
          <a:prstGeom prst="leftArrow">
            <a:avLst>
              <a:gd name="adj1" fmla="val 50000"/>
              <a:gd name="adj2" fmla="val 65362"/>
            </a:avLst>
          </a:prstGeom>
          <a:solidFill>
            <a:srgbClr val="FFFF66">
              <a:alpha val="70000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vert" wrap="none" lIns="65306" tIns="32653" rIns="65306" bIns="32653" anchor="b"/>
          <a:lstStyle/>
          <a:p>
            <a:pPr algn="ctr" defTabSz="912813">
              <a:defRPr/>
            </a:pPr>
            <a:r>
              <a:rPr lang="fr-FR" sz="1400" b="1" smtClean="0"/>
              <a:t>100</a:t>
            </a:r>
            <a:endParaRPr lang="fr-FR" sz="1400" b="1"/>
          </a:p>
        </p:txBody>
      </p:sp>
      <p:pic>
        <p:nvPicPr>
          <p:cNvPr id="143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6688" y="4203700"/>
            <a:ext cx="582612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69" name="Rectangle 387"/>
          <p:cNvSpPr>
            <a:spLocks noChangeArrowheads="1"/>
          </p:cNvSpPr>
          <p:nvPr/>
        </p:nvSpPr>
        <p:spPr bwMode="auto">
          <a:xfrm>
            <a:off x="5056188" y="3929063"/>
            <a:ext cx="1547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i="1" dirty="0" smtClean="0">
                <a:solidFill>
                  <a:schemeClr val="tx2"/>
                </a:solidFill>
              </a:rPr>
              <a:t>Registre By-pass </a:t>
            </a:r>
            <a:r>
              <a:rPr lang="fr-FR" sz="1000" b="1" i="1" dirty="0" smtClean="0">
                <a:solidFill>
                  <a:schemeClr val="tx2"/>
                </a:solidFill>
              </a:rPr>
              <a:t>ON</a:t>
            </a:r>
            <a:endParaRPr lang="fr-FR" sz="1000" b="1" dirty="0"/>
          </a:p>
        </p:txBody>
      </p:sp>
      <p:sp>
        <p:nvSpPr>
          <p:cNvPr id="14370" name="Titre 388"/>
          <p:cNvSpPr>
            <a:spLocks noGrp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/>
          <a:lstStyle/>
          <a:p>
            <a:r>
              <a:rPr lang="fr-FR" dirty="0" smtClean="0"/>
              <a:t>Fonctionnement en mode Free </a:t>
            </a:r>
            <a:r>
              <a:rPr lang="fr-FR" dirty="0" err="1" smtClean="0"/>
              <a:t>cooling</a:t>
            </a:r>
            <a:endParaRPr lang="fr-FR" dirty="0" smtClean="0"/>
          </a:p>
        </p:txBody>
      </p:sp>
      <p:pic>
        <p:nvPicPr>
          <p:cNvPr id="14371" name="Picture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3738" y="3373438"/>
            <a:ext cx="611187" cy="6492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4372" name="Picture 7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25" y="3382963"/>
            <a:ext cx="315913" cy="612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74" name="Freeform 111"/>
          <p:cNvSpPr>
            <a:spLocks/>
          </p:cNvSpPr>
          <p:nvPr/>
        </p:nvSpPr>
        <p:spPr bwMode="auto">
          <a:xfrm flipH="1" flipV="1">
            <a:off x="7361238" y="3482975"/>
            <a:ext cx="784225" cy="7938"/>
          </a:xfrm>
          <a:custGeom>
            <a:avLst/>
            <a:gdLst>
              <a:gd name="T0" fmla="*/ 0 w 6961"/>
              <a:gd name="T1" fmla="*/ 0 h 4"/>
              <a:gd name="T2" fmla="*/ 2147483647 w 6961"/>
              <a:gd name="T3" fmla="*/ 2147483647 h 4"/>
              <a:gd name="T4" fmla="*/ 0 60000 65536"/>
              <a:gd name="T5" fmla="*/ 0 60000 65536"/>
              <a:gd name="T6" fmla="*/ 0 w 6961"/>
              <a:gd name="T7" fmla="*/ 0 h 4"/>
              <a:gd name="T8" fmla="*/ 6961 w 6961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1" h="4">
                <a:moveTo>
                  <a:pt x="0" y="0"/>
                </a:moveTo>
                <a:lnTo>
                  <a:pt x="6961" y="4"/>
                </a:lnTo>
              </a:path>
            </a:pathLst>
          </a:custGeom>
          <a:noFill/>
          <a:ln w="38100">
            <a:solidFill>
              <a:srgbClr val="00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35" name="Text Box 107"/>
          <p:cNvSpPr txBox="1">
            <a:spLocks noChangeArrowheads="1"/>
          </p:cNvSpPr>
          <p:nvPr/>
        </p:nvSpPr>
        <p:spPr bwMode="auto">
          <a:xfrm>
            <a:off x="6410325" y="3055938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/>
            <a:r>
              <a:rPr lang="fr-FR" sz="1000" i="1" dirty="0" smtClean="0">
                <a:solidFill>
                  <a:schemeClr val="tx2"/>
                </a:solidFill>
              </a:rPr>
              <a:t>Pressostat/tempo de dégivrage</a:t>
            </a:r>
          </a:p>
          <a:p>
            <a:pPr algn="r" defTabSz="912813"/>
            <a:r>
              <a:rPr lang="fr-FR" sz="1000" b="1" i="1" dirty="0" smtClean="0">
                <a:solidFill>
                  <a:schemeClr val="tx2"/>
                </a:solidFill>
              </a:rPr>
              <a:t>INACTIVE</a:t>
            </a:r>
            <a:endParaRPr lang="fr-FR" sz="1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3"/>
          <p:cNvSpPr txBox="1">
            <a:spLocks noChangeArrowheads="1"/>
          </p:cNvSpPr>
          <p:nvPr/>
        </p:nvSpPr>
        <p:spPr bwMode="auto">
          <a:xfrm>
            <a:off x="533400" y="1000125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Dégivrage</a:t>
            </a: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Durant la période froid</a:t>
            </a:r>
            <a:r>
              <a:rPr lang="fr-FR" sz="1200" i="1" dirty="0" smtClean="0">
                <a:solidFill>
                  <a:schemeClr val="tx2"/>
                </a:solidFill>
              </a:rPr>
              <a:t>e de l’hiver, la condensation présente coté reprise sur l’échangeur à plaque vient à geler occasionnant un colmatage de l’échangeur à plaque</a:t>
            </a:r>
            <a:r>
              <a:rPr lang="fr-FR" sz="1200" i="1" dirty="0" smtClean="0">
                <a:solidFill>
                  <a:schemeClr val="tx2"/>
                </a:solidFill>
              </a:rPr>
              <a:t> et créer une perte de charge importante.</a:t>
            </a: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Un pressostat différentiel va détecter cette perte de charge et initier un cycle de dégivrage temporisé par défaut à 5 minutes (temporisation réglable sur site).</a:t>
            </a: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Le dégivrages est réalisé en ouvrant le registre de by-pass de façon à ne plus refroidir l’échangeur. L’air extrait va alors réchauffer l’échangeur et faire fondre la glace qui va ensuite être évacuée par le bac à condensat.</a:t>
            </a:r>
            <a:endParaRPr lang="fr-FR" sz="1200" i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Durant le cycle de dégivrage, le taux d’air neuf reste constant de façon à toujours assurer une température de soufflage tempérée dans  la zone traitée par le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.</a:t>
            </a:r>
            <a:endParaRPr lang="fr-FR" sz="1200" i="1" dirty="0">
              <a:solidFill>
                <a:schemeClr val="tx2"/>
              </a:solidFill>
            </a:endParaRPr>
          </a:p>
        </p:txBody>
      </p:sp>
      <p:grpSp>
        <p:nvGrpSpPr>
          <p:cNvPr id="15363" name="Groupe 288"/>
          <p:cNvGrpSpPr>
            <a:grpSpLocks/>
          </p:cNvGrpSpPr>
          <p:nvPr/>
        </p:nvGrpSpPr>
        <p:grpSpPr bwMode="auto">
          <a:xfrm>
            <a:off x="433388" y="4189413"/>
            <a:ext cx="4754562" cy="1819275"/>
            <a:chOff x="1559859" y="6711405"/>
            <a:chExt cx="5513099" cy="1962139"/>
          </a:xfrm>
        </p:grpSpPr>
        <p:sp>
          <p:nvSpPr>
            <p:cNvPr id="15433" name="Rectangle 37"/>
            <p:cNvSpPr>
              <a:spLocks noChangeAspect="1" noChangeArrowheads="1"/>
            </p:cNvSpPr>
            <p:nvPr/>
          </p:nvSpPr>
          <p:spPr bwMode="auto">
            <a:xfrm>
              <a:off x="1559859" y="6711405"/>
              <a:ext cx="5513099" cy="1962139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473331" y="6759346"/>
              <a:ext cx="296363" cy="1859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837">
                <a:defRPr/>
              </a:pPr>
              <a:endParaRPr lang="fr-FR"/>
            </a:p>
          </p:txBody>
        </p:sp>
        <p:grpSp>
          <p:nvGrpSpPr>
            <p:cNvPr id="3" name="Groupe 291"/>
            <p:cNvGrpSpPr/>
            <p:nvPr/>
          </p:nvGrpSpPr>
          <p:grpSpPr>
            <a:xfrm rot="5400000">
              <a:off x="4129039" y="7027121"/>
              <a:ext cx="1154372" cy="1237129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62" name="Larme 61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/>
              <a:lstStyle/>
              <a:p>
                <a:pPr algn="ctr" defTabSz="913837">
                  <a:defRPr/>
                </a:pPr>
                <a:r>
                  <a:rPr lang="fr-FR" sz="1200" smtClean="0"/>
                  <a:t>100</a:t>
                </a:r>
                <a:endParaRPr lang="fr-FR" sz="1200"/>
              </a:p>
            </p:txBody>
          </p:sp>
        </p:grpSp>
        <p:cxnSp>
          <p:nvCxnSpPr>
            <p:cNvPr id="15436" name="Connecteur droit 292"/>
            <p:cNvCxnSpPr>
              <a:cxnSpLocks noChangeShapeType="1"/>
            </p:cNvCxnSpPr>
            <p:nvPr/>
          </p:nvCxnSpPr>
          <p:spPr bwMode="auto">
            <a:xfrm rot="5400000">
              <a:off x="2014757" y="7704454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437" name="Connecteur droit 293"/>
            <p:cNvCxnSpPr>
              <a:cxnSpLocks noChangeShapeType="1"/>
            </p:cNvCxnSpPr>
            <p:nvPr/>
          </p:nvCxnSpPr>
          <p:spPr bwMode="auto">
            <a:xfrm rot="5400000">
              <a:off x="3118570" y="7678907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4" name="AutoShape 172"/>
          <p:cNvSpPr>
            <a:spLocks noChangeAspect="1" noChangeArrowheads="1"/>
          </p:cNvSpPr>
          <p:nvPr/>
        </p:nvSpPr>
        <p:spPr bwMode="auto">
          <a:xfrm rot="16200000">
            <a:off x="1915319" y="5633244"/>
            <a:ext cx="400050" cy="846138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00B050"/>
          </a:solidFill>
          <a:ln w="38100" cmpd="dbl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vert" wrap="none" lIns="91429" tIns="45715" rIns="91429" bIns="45715" anchor="ctr"/>
          <a:lstStyle/>
          <a:p>
            <a:pPr algn="ctr" defTabSz="912813">
              <a:defRPr/>
            </a:pPr>
            <a:r>
              <a:rPr lang="fr-FR" sz="1000" b="1" smtClean="0"/>
              <a:t>100</a:t>
            </a:r>
            <a:endParaRPr lang="fr-FR" sz="1000" b="1"/>
          </a:p>
        </p:txBody>
      </p:sp>
      <p:sp>
        <p:nvSpPr>
          <p:cNvPr id="15365" name="Rectangle 251"/>
          <p:cNvSpPr>
            <a:spLocks noChangeArrowheads="1"/>
          </p:cNvSpPr>
          <p:nvPr/>
        </p:nvSpPr>
        <p:spPr bwMode="auto">
          <a:xfrm>
            <a:off x="433388" y="4233863"/>
            <a:ext cx="854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ROOFTOP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15366" name="Rectangle 6"/>
          <p:cNvSpPr>
            <a:spLocks noChangeAspect="1" noChangeArrowheads="1"/>
          </p:cNvSpPr>
          <p:nvPr/>
        </p:nvSpPr>
        <p:spPr bwMode="auto">
          <a:xfrm>
            <a:off x="5227638" y="4210050"/>
            <a:ext cx="3101975" cy="17970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15367" name="Rectangle 7"/>
          <p:cNvSpPr>
            <a:spLocks noChangeAspect="1" noChangeArrowheads="1"/>
          </p:cNvSpPr>
          <p:nvPr/>
        </p:nvSpPr>
        <p:spPr bwMode="auto">
          <a:xfrm rot="2643322">
            <a:off x="5505450" y="4479925"/>
            <a:ext cx="1268413" cy="12668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15368" name="Line 8"/>
          <p:cNvSpPr>
            <a:spLocks noChangeAspect="1" noChangeShapeType="1"/>
          </p:cNvSpPr>
          <p:nvPr/>
        </p:nvSpPr>
        <p:spPr bwMode="auto">
          <a:xfrm>
            <a:off x="7056438" y="5094288"/>
            <a:ext cx="127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fr-FR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7609647" y="4298465"/>
            <a:ext cx="633413" cy="633412"/>
            <a:chOff x="2838" y="2638"/>
            <a:chExt cx="453" cy="453"/>
          </a:xfrm>
          <a:noFill/>
        </p:grpSpPr>
        <p:sp>
          <p:nvSpPr>
            <p:cNvPr id="70" name="Oval 10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1" name="AutoShape 11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4" name="AutoShape 199"/>
          <p:cNvSpPr>
            <a:spLocks noChangeAspect="1" noChangeArrowheads="1"/>
          </p:cNvSpPr>
          <p:nvPr/>
        </p:nvSpPr>
        <p:spPr bwMode="auto">
          <a:xfrm>
            <a:off x="4541838" y="4276725"/>
            <a:ext cx="454025" cy="661988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6">
              <a:lumMod val="20000"/>
              <a:lumOff val="80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20</a:t>
            </a:r>
            <a:endParaRPr lang="fr-FR" sz="1000" b="1"/>
          </a:p>
        </p:txBody>
      </p:sp>
      <p:sp>
        <p:nvSpPr>
          <p:cNvPr id="75" name="AutoShape 207"/>
          <p:cNvSpPr>
            <a:spLocks noChangeAspect="1" noChangeArrowheads="1"/>
          </p:cNvSpPr>
          <p:nvPr/>
        </p:nvSpPr>
        <p:spPr bwMode="auto">
          <a:xfrm flipH="1">
            <a:off x="4971222" y="5287477"/>
            <a:ext cx="412750" cy="677863"/>
          </a:xfrm>
          <a:prstGeom prst="leftArrow">
            <a:avLst>
              <a:gd name="adj1" fmla="val 52509"/>
              <a:gd name="adj2" fmla="val 66106"/>
            </a:avLst>
          </a:prstGeom>
          <a:solidFill>
            <a:srgbClr val="FFFF66">
              <a:alpha val="70000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vert270"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20</a:t>
            </a:r>
            <a:endParaRPr lang="fr-FR" sz="1000" b="1"/>
          </a:p>
        </p:txBody>
      </p:sp>
      <p:sp>
        <p:nvSpPr>
          <p:cNvPr id="76" name="AutoShape 208"/>
          <p:cNvSpPr>
            <a:spLocks noChangeAspect="1" noChangeArrowheads="1"/>
          </p:cNvSpPr>
          <p:nvPr/>
        </p:nvSpPr>
        <p:spPr bwMode="auto">
          <a:xfrm flipH="1">
            <a:off x="8626475" y="4157663"/>
            <a:ext cx="341313" cy="798512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20</a:t>
            </a:r>
            <a:endParaRPr lang="fr-FR" sz="1000" b="1"/>
          </a:p>
        </p:txBody>
      </p:sp>
      <p:sp>
        <p:nvSpPr>
          <p:cNvPr id="77" name="AutoShape 209"/>
          <p:cNvSpPr>
            <a:spLocks noChangeAspect="1" noChangeArrowheads="1"/>
          </p:cNvSpPr>
          <p:nvPr/>
        </p:nvSpPr>
        <p:spPr bwMode="auto">
          <a:xfrm>
            <a:off x="8501063" y="5214938"/>
            <a:ext cx="341312" cy="798512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6">
              <a:lumMod val="75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>
              <a:defRPr/>
            </a:pPr>
            <a:r>
              <a:rPr lang="fr-FR" sz="1000" b="1" smtClean="0"/>
              <a:t>20</a:t>
            </a:r>
            <a:endParaRPr lang="fr-FR" sz="1000" b="1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 flipH="1">
            <a:off x="8350568" y="4269568"/>
            <a:ext cx="144009" cy="662214"/>
            <a:chOff x="342" y="3262"/>
            <a:chExt cx="127" cy="584"/>
          </a:xfrm>
          <a:noFill/>
        </p:grpSpPr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4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938260" y="5152540"/>
            <a:ext cx="190500" cy="779462"/>
            <a:chOff x="386" y="2886"/>
            <a:chExt cx="392" cy="1069"/>
          </a:xfrm>
          <a:noFill/>
        </p:grpSpPr>
        <p:sp>
          <p:nvSpPr>
            <p:cNvPr id="107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98" y="2891"/>
              <a:ext cx="368" cy="1024"/>
              <a:chOff x="392" y="2910"/>
              <a:chExt cx="368" cy="1347"/>
            </a:xfrm>
            <a:grpFill/>
          </p:grpSpPr>
          <p:sp>
            <p:nvSpPr>
              <p:cNvPr id="109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0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1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2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8" name="Groupe 272"/>
          <p:cNvGrpSpPr>
            <a:grpSpLocks/>
          </p:cNvGrpSpPr>
          <p:nvPr/>
        </p:nvGrpSpPr>
        <p:grpSpPr bwMode="auto">
          <a:xfrm>
            <a:off x="8335135" y="5228740"/>
            <a:ext cx="142875" cy="661987"/>
            <a:chOff x="11964191" y="6163470"/>
            <a:chExt cx="201614" cy="927100"/>
          </a:xfrm>
          <a:noFill/>
        </p:grpSpPr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 flipH="1">
              <a:off x="11964193" y="6163470"/>
              <a:ext cx="201612" cy="9271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0" name="Freeform 32"/>
            <p:cNvSpPr>
              <a:spLocks/>
            </p:cNvSpPr>
            <p:nvPr/>
          </p:nvSpPr>
          <p:spPr bwMode="auto">
            <a:xfrm flipH="1">
              <a:off x="11964191" y="6163470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1" name="Freeform 32"/>
            <p:cNvSpPr>
              <a:spLocks/>
            </p:cNvSpPr>
            <p:nvPr/>
          </p:nvSpPr>
          <p:spPr bwMode="auto">
            <a:xfrm flipH="1">
              <a:off x="11964191" y="6396832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 flipH="1">
              <a:off x="11964191" y="6630194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3" name="Freeform 32"/>
            <p:cNvSpPr>
              <a:spLocks/>
            </p:cNvSpPr>
            <p:nvPr/>
          </p:nvSpPr>
          <p:spPr bwMode="auto">
            <a:xfrm flipH="1">
              <a:off x="11964191" y="6863557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" name="Group 20"/>
          <p:cNvGrpSpPr>
            <a:grpSpLocks noChangeAspect="1"/>
          </p:cNvGrpSpPr>
          <p:nvPr/>
        </p:nvGrpSpPr>
        <p:grpSpPr bwMode="auto">
          <a:xfrm rot="16200000">
            <a:off x="4725953" y="4542146"/>
            <a:ext cx="750888" cy="190500"/>
            <a:chOff x="364" y="1406"/>
            <a:chExt cx="703" cy="194"/>
          </a:xfrm>
          <a:noFill/>
        </p:grpSpPr>
        <p:sp>
          <p:nvSpPr>
            <p:cNvPr id="126" name="Rectangle 21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0" name="Group 22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11" name="Group 23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38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9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2" name="Group 26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36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7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3" name="Group 29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34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5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32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15" name="Group 20"/>
          <p:cNvGrpSpPr>
            <a:grpSpLocks noChangeAspect="1"/>
          </p:cNvGrpSpPr>
          <p:nvPr/>
        </p:nvGrpSpPr>
        <p:grpSpPr bwMode="auto">
          <a:xfrm rot="18984615">
            <a:off x="4277485" y="5387490"/>
            <a:ext cx="752475" cy="190500"/>
            <a:chOff x="364" y="1406"/>
            <a:chExt cx="703" cy="194"/>
          </a:xfrm>
          <a:noFill/>
        </p:grpSpPr>
        <p:sp>
          <p:nvSpPr>
            <p:cNvPr id="141" name="Rectangle 21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6" name="Group 22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17" name="Group 23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53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54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8" name="Group 26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51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5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9" name="Group 29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49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50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20" name="Group 32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47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48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</p:grpSp>
      <p:cxnSp>
        <p:nvCxnSpPr>
          <p:cNvPr id="15379" name="Connecteur droit 277"/>
          <p:cNvCxnSpPr>
            <a:cxnSpLocks noChangeShapeType="1"/>
          </p:cNvCxnSpPr>
          <p:nvPr/>
        </p:nvCxnSpPr>
        <p:spPr bwMode="auto">
          <a:xfrm rot="10800000" flipV="1">
            <a:off x="4264025" y="5099050"/>
            <a:ext cx="923925" cy="890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56" name="AutoShape 207"/>
          <p:cNvSpPr>
            <a:spLocks noChangeAspect="1" noChangeArrowheads="1"/>
          </p:cNvSpPr>
          <p:nvPr/>
        </p:nvSpPr>
        <p:spPr bwMode="auto">
          <a:xfrm rot="13820615" flipH="1">
            <a:off x="4159250" y="4930221"/>
            <a:ext cx="522288" cy="522288"/>
          </a:xfrm>
          <a:prstGeom prst="leftArrow">
            <a:avLst>
              <a:gd name="adj1" fmla="val 52509"/>
              <a:gd name="adj2" fmla="val 66106"/>
            </a:avLst>
          </a:prstGeom>
          <a:solidFill>
            <a:srgbClr val="FFFF66">
              <a:alpha val="70000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vert270" wrap="none" lIns="65306" tIns="32653" rIns="65306" bIns="32653" anchor="ctr"/>
          <a:lstStyle/>
          <a:p>
            <a:pPr algn="ctr" defTabSz="912813">
              <a:defRPr/>
            </a:pPr>
            <a:r>
              <a:rPr lang="fr-FR" sz="1000" b="1" smtClean="0"/>
              <a:t>80</a:t>
            </a:r>
            <a:endParaRPr lang="fr-FR" sz="1000" b="1"/>
          </a:p>
        </p:txBody>
      </p:sp>
      <p:sp>
        <p:nvSpPr>
          <p:cNvPr id="15381" name="AutoShape 168"/>
          <p:cNvSpPr>
            <a:spLocks noChangeAspect="1" noChangeArrowheads="1"/>
          </p:cNvSpPr>
          <p:nvPr/>
        </p:nvSpPr>
        <p:spPr bwMode="auto">
          <a:xfrm rot="5400000">
            <a:off x="4501357" y="5614194"/>
            <a:ext cx="433387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FFFF66">
              <a:alpha val="70195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eaVert" wrap="none" lIns="65306" tIns="32653" rIns="65306" bIns="32653" anchor="ctr"/>
          <a:lstStyle/>
          <a:p>
            <a:pPr algn="ctr" defTabSz="912813"/>
            <a:r>
              <a:rPr lang="fr-FR" sz="1000" b="1" smtClean="0"/>
              <a:t>100</a:t>
            </a:r>
            <a:endParaRPr lang="fr-FR" sz="1000" b="1"/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4094473" y="4230754"/>
            <a:ext cx="119718" cy="510208"/>
            <a:chOff x="386" y="2886"/>
            <a:chExt cx="392" cy="1069"/>
          </a:xfrm>
          <a:noFill/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398" y="2891"/>
              <a:ext cx="368" cy="1024"/>
              <a:chOff x="392" y="2910"/>
              <a:chExt cx="368" cy="1347"/>
            </a:xfrm>
            <a:grpFill/>
          </p:grpSpPr>
          <p:sp>
            <p:nvSpPr>
              <p:cNvPr id="161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2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4094473" y="4802255"/>
            <a:ext cx="119718" cy="510208"/>
            <a:chOff x="386" y="2886"/>
            <a:chExt cx="392" cy="1069"/>
          </a:xfrm>
          <a:noFill/>
        </p:grpSpPr>
        <p:sp>
          <p:nvSpPr>
            <p:cNvPr id="166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4" name="Group 9"/>
            <p:cNvGrpSpPr>
              <a:grpSpLocks/>
            </p:cNvGrpSpPr>
            <p:nvPr/>
          </p:nvGrpSpPr>
          <p:grpSpPr bwMode="auto">
            <a:xfrm>
              <a:off x="398" y="2890"/>
              <a:ext cx="368" cy="1024"/>
              <a:chOff x="392" y="2910"/>
              <a:chExt cx="368" cy="1347"/>
            </a:xfrm>
            <a:grpFill/>
          </p:grpSpPr>
          <p:sp>
            <p:nvSpPr>
              <p:cNvPr id="168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9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0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1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4094473" y="5373755"/>
            <a:ext cx="119718" cy="510208"/>
            <a:chOff x="386" y="2886"/>
            <a:chExt cx="392" cy="1069"/>
          </a:xfrm>
          <a:noFill/>
        </p:grpSpPr>
        <p:sp>
          <p:nvSpPr>
            <p:cNvPr id="173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6" name="Group 9"/>
            <p:cNvGrpSpPr>
              <a:grpSpLocks/>
            </p:cNvGrpSpPr>
            <p:nvPr/>
          </p:nvGrpSpPr>
          <p:grpSpPr bwMode="auto">
            <a:xfrm>
              <a:off x="398" y="2889"/>
              <a:ext cx="368" cy="1024"/>
              <a:chOff x="392" y="2910"/>
              <a:chExt cx="368" cy="1347"/>
            </a:xfrm>
            <a:grpFill/>
          </p:grpSpPr>
          <p:sp>
            <p:nvSpPr>
              <p:cNvPr id="175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6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7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8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pic>
        <p:nvPicPr>
          <p:cNvPr id="1538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3603625"/>
            <a:ext cx="496888" cy="476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5387" name="Picture 14" descr="http://emair/Upload/EMAIR/PhotoWeb/Docs/products/VarioTrane/images/2277-TR1-28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514725"/>
            <a:ext cx="338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8" name="Forme libre 185"/>
          <p:cNvSpPr>
            <a:spLocks noChangeArrowheads="1"/>
          </p:cNvSpPr>
          <p:nvPr/>
        </p:nvSpPr>
        <p:spPr bwMode="auto">
          <a:xfrm flipV="1">
            <a:off x="4303713" y="3843338"/>
            <a:ext cx="476250" cy="46037"/>
          </a:xfrm>
          <a:custGeom>
            <a:avLst/>
            <a:gdLst>
              <a:gd name="T0" fmla="*/ 0 w 805070"/>
              <a:gd name="T1" fmla="*/ 47004 h 45719"/>
              <a:gd name="T2" fmla="*/ 58425 w 805070"/>
              <a:gd name="T3" fmla="*/ 47004 h 45719"/>
              <a:gd name="T4" fmla="*/ 0 60000 65536"/>
              <a:gd name="T5" fmla="*/ 0 60000 65536"/>
              <a:gd name="T6" fmla="*/ 0 w 805070"/>
              <a:gd name="T7" fmla="*/ 0 h 45719"/>
              <a:gd name="T8" fmla="*/ 805070 w 805070"/>
              <a:gd name="T9" fmla="*/ 45719 h 457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070" h="45719">
                <a:moveTo>
                  <a:pt x="0" y="0"/>
                </a:moveTo>
                <a:lnTo>
                  <a:pt x="805070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5389" name="Rectangle 186"/>
          <p:cNvSpPr>
            <a:spLocks noChangeArrowheads="1"/>
          </p:cNvSpPr>
          <p:nvPr/>
        </p:nvSpPr>
        <p:spPr bwMode="auto">
          <a:xfrm>
            <a:off x="4210050" y="3648075"/>
            <a:ext cx="631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smtClean="0"/>
              <a:t>3.6VDC</a:t>
            </a:r>
            <a:endParaRPr lang="fr-FR" sz="1000"/>
          </a:p>
        </p:txBody>
      </p:sp>
      <p:sp>
        <p:nvSpPr>
          <p:cNvPr id="15390" name="Forme libre 188"/>
          <p:cNvSpPr>
            <a:spLocks noChangeArrowheads="1"/>
          </p:cNvSpPr>
          <p:nvPr/>
        </p:nvSpPr>
        <p:spPr bwMode="auto">
          <a:xfrm>
            <a:off x="5187950" y="3913188"/>
            <a:ext cx="2743200" cy="396875"/>
          </a:xfrm>
          <a:custGeom>
            <a:avLst/>
            <a:gdLst>
              <a:gd name="T0" fmla="*/ 0 w 2743200"/>
              <a:gd name="T1" fmla="*/ 0 h 397566"/>
              <a:gd name="T2" fmla="*/ 2743200 w 2743200"/>
              <a:gd name="T3" fmla="*/ 0 h 397566"/>
              <a:gd name="T4" fmla="*/ 2743200 w 2743200"/>
              <a:gd name="T5" fmla="*/ 394809 h 397566"/>
              <a:gd name="T6" fmla="*/ 0 60000 65536"/>
              <a:gd name="T7" fmla="*/ 0 60000 65536"/>
              <a:gd name="T8" fmla="*/ 0 60000 65536"/>
              <a:gd name="T9" fmla="*/ 0 w 2743200"/>
              <a:gd name="T10" fmla="*/ 0 h 397566"/>
              <a:gd name="T11" fmla="*/ 2743200 w 2743200"/>
              <a:gd name="T12" fmla="*/ 397566 h 397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43200" h="397566">
                <a:moveTo>
                  <a:pt x="0" y="0"/>
                </a:moveTo>
                <a:lnTo>
                  <a:pt x="2743200" y="0"/>
                </a:lnTo>
                <a:lnTo>
                  <a:pt x="2743200" y="397566"/>
                </a:ln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5391" name="Rectangle 189"/>
          <p:cNvSpPr>
            <a:spLocks noChangeArrowheads="1"/>
          </p:cNvSpPr>
          <p:nvPr/>
        </p:nvSpPr>
        <p:spPr bwMode="auto">
          <a:xfrm>
            <a:off x="5207000" y="3648075"/>
            <a:ext cx="4397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smtClean="0"/>
              <a:t>20%</a:t>
            </a:r>
            <a:endParaRPr lang="fr-FR" sz="1000"/>
          </a:p>
        </p:txBody>
      </p:sp>
      <p:sp>
        <p:nvSpPr>
          <p:cNvPr id="193" name="AutoShape 176"/>
          <p:cNvSpPr>
            <a:spLocks noChangeAspect="1" noChangeArrowheads="1"/>
          </p:cNvSpPr>
          <p:nvPr/>
        </p:nvSpPr>
        <p:spPr bwMode="auto">
          <a:xfrm rot="8002065">
            <a:off x="5337356" y="4720582"/>
            <a:ext cx="1776412" cy="569674"/>
          </a:xfrm>
          <a:prstGeom prst="leftArrow">
            <a:avLst>
              <a:gd name="adj1" fmla="val 50000"/>
              <a:gd name="adj2" fmla="val 65362"/>
            </a:avLst>
          </a:prstGeom>
          <a:gradFill>
            <a:gsLst>
              <a:gs pos="72000">
                <a:srgbClr val="FFFF00"/>
              </a:gs>
              <a:gs pos="19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vert270" wrap="none" lIns="65306" tIns="32653" rIns="65306" bIns="32653" anchor="b" anchorCtr="1"/>
          <a:lstStyle/>
          <a:p>
            <a:pPr>
              <a:defRPr/>
            </a:pPr>
            <a:r>
              <a:rPr lang="fr-FR" sz="1400" smtClean="0"/>
              <a:t>20</a:t>
            </a:r>
            <a:endParaRPr lang="fr-FR" sz="1400"/>
          </a:p>
        </p:txBody>
      </p:sp>
      <p:sp>
        <p:nvSpPr>
          <p:cNvPr id="194" name="AutoShape 178"/>
          <p:cNvSpPr>
            <a:spLocks noChangeAspect="1" noChangeArrowheads="1"/>
          </p:cNvSpPr>
          <p:nvPr/>
        </p:nvSpPr>
        <p:spPr bwMode="auto">
          <a:xfrm rot="2602065">
            <a:off x="5013541" y="5103326"/>
            <a:ext cx="1778000" cy="508375"/>
          </a:xfrm>
          <a:prstGeom prst="leftArrow">
            <a:avLst>
              <a:gd name="adj1" fmla="val 50000"/>
              <a:gd name="adj2" fmla="val 65268"/>
            </a:avLst>
          </a:prstGeom>
          <a:gradFill>
            <a:gsLst>
              <a:gs pos="17000">
                <a:schemeClr val="accent2">
                  <a:lumMod val="20000"/>
                  <a:lumOff val="80000"/>
                  <a:alpha val="71000"/>
                </a:schemeClr>
              </a:gs>
              <a:gs pos="89000">
                <a:schemeClr val="accent2">
                  <a:lumMod val="75000"/>
                  <a:alpha val="64000"/>
                </a:schemeClr>
              </a:gs>
            </a:gsLst>
            <a:lin ang="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>
              <a:defRPr/>
            </a:pPr>
            <a:r>
              <a:rPr lang="fr-FR" sz="1400" smtClean="0"/>
              <a:t>20</a:t>
            </a:r>
            <a:endParaRPr lang="fr-FR" sz="1400"/>
          </a:p>
        </p:txBody>
      </p:sp>
      <p:sp>
        <p:nvSpPr>
          <p:cNvPr id="15397" name="Rectangle 225"/>
          <p:cNvSpPr>
            <a:spLocks noChangeArrowheads="1"/>
          </p:cNvSpPr>
          <p:nvPr/>
        </p:nvSpPr>
        <p:spPr bwMode="auto">
          <a:xfrm>
            <a:off x="4527550" y="3255963"/>
            <a:ext cx="817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i="1" smtClean="0">
                <a:solidFill>
                  <a:schemeClr val="tx2"/>
                </a:solidFill>
              </a:rPr>
              <a:t>VarioTrane</a:t>
            </a:r>
            <a:endParaRPr lang="fr-FR" sz="1000"/>
          </a:p>
        </p:txBody>
      </p:sp>
      <p:sp>
        <p:nvSpPr>
          <p:cNvPr id="15398" name="Rectangle 226"/>
          <p:cNvSpPr>
            <a:spLocks noChangeArrowheads="1"/>
          </p:cNvSpPr>
          <p:nvPr/>
        </p:nvSpPr>
        <p:spPr bwMode="auto">
          <a:xfrm>
            <a:off x="3822700" y="3265488"/>
            <a:ext cx="447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i="1" smtClean="0">
                <a:solidFill>
                  <a:schemeClr val="tx2"/>
                </a:solidFill>
              </a:rPr>
              <a:t>ECA</a:t>
            </a:r>
            <a:endParaRPr lang="fr-FR" sz="1000"/>
          </a:p>
        </p:txBody>
      </p:sp>
      <p:sp>
        <p:nvSpPr>
          <p:cNvPr id="15399" name="Freeform 111"/>
          <p:cNvSpPr>
            <a:spLocks/>
          </p:cNvSpPr>
          <p:nvPr/>
        </p:nvSpPr>
        <p:spPr bwMode="auto">
          <a:xfrm flipH="1" flipV="1">
            <a:off x="4084638" y="3486150"/>
            <a:ext cx="3259137" cy="193675"/>
          </a:xfrm>
          <a:custGeom>
            <a:avLst/>
            <a:gdLst>
              <a:gd name="T0" fmla="*/ 0 w 28950"/>
              <a:gd name="T1" fmla="*/ 2147483647 h 86"/>
              <a:gd name="T2" fmla="*/ 2147483647 w 28950"/>
              <a:gd name="T3" fmla="*/ 2147483647 h 86"/>
              <a:gd name="T4" fmla="*/ 2147483647 w 28950"/>
              <a:gd name="T5" fmla="*/ 0 h 86"/>
              <a:gd name="T6" fmla="*/ 0 60000 65536"/>
              <a:gd name="T7" fmla="*/ 0 60000 65536"/>
              <a:gd name="T8" fmla="*/ 0 60000 65536"/>
              <a:gd name="T9" fmla="*/ 0 w 28950"/>
              <a:gd name="T10" fmla="*/ 0 h 86"/>
              <a:gd name="T11" fmla="*/ 28950 w 28950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50" h="86">
                <a:moveTo>
                  <a:pt x="0" y="86"/>
                </a:moveTo>
                <a:lnTo>
                  <a:pt x="28892" y="82"/>
                </a:lnTo>
                <a:cubicBezTo>
                  <a:pt x="28911" y="57"/>
                  <a:pt x="28931" y="25"/>
                  <a:pt x="28950" y="0"/>
                </a:cubicBezTo>
              </a:path>
            </a:pathLst>
          </a:custGeom>
          <a:noFill/>
          <a:ln w="38100">
            <a:solidFill>
              <a:srgbClr val="00FF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5400" name="Text Box 75"/>
          <p:cNvSpPr txBox="1">
            <a:spLocks noChangeArrowheads="1"/>
          </p:cNvSpPr>
          <p:nvPr/>
        </p:nvSpPr>
        <p:spPr bwMode="auto">
          <a:xfrm>
            <a:off x="133350" y="3446463"/>
            <a:ext cx="3695700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 dirty="0" smtClean="0"/>
              <a:t>Exemple de dégivrage</a:t>
            </a:r>
          </a:p>
          <a:p>
            <a:r>
              <a:rPr lang="fr-FR" i="1" dirty="0" smtClean="0"/>
              <a:t>Sur version PHE – Voyager III</a:t>
            </a:r>
            <a:endParaRPr lang="fr-FR" i="1" dirty="0"/>
          </a:p>
        </p:txBody>
      </p:sp>
      <p:sp>
        <p:nvSpPr>
          <p:cNvPr id="15402" name="Ellipse 199"/>
          <p:cNvSpPr>
            <a:spLocks noChangeArrowheads="1"/>
          </p:cNvSpPr>
          <p:nvPr/>
        </p:nvSpPr>
        <p:spPr bwMode="auto">
          <a:xfrm>
            <a:off x="5948363" y="5891213"/>
            <a:ext cx="90487" cy="9048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5403" name="Forme libre 200"/>
          <p:cNvSpPr>
            <a:spLocks noChangeArrowheads="1"/>
          </p:cNvSpPr>
          <p:nvPr/>
        </p:nvSpPr>
        <p:spPr bwMode="auto">
          <a:xfrm>
            <a:off x="5781675" y="5938838"/>
            <a:ext cx="223838" cy="447675"/>
          </a:xfrm>
          <a:custGeom>
            <a:avLst/>
            <a:gdLst>
              <a:gd name="T0" fmla="*/ 223838 w 223838"/>
              <a:gd name="T1" fmla="*/ 0 h 447675"/>
              <a:gd name="T2" fmla="*/ 223838 w 223838"/>
              <a:gd name="T3" fmla="*/ 0 h 447675"/>
              <a:gd name="T4" fmla="*/ 0 w 223838"/>
              <a:gd name="T5" fmla="*/ 166687 h 447675"/>
              <a:gd name="T6" fmla="*/ 0 w 223838"/>
              <a:gd name="T7" fmla="*/ 447675 h 447675"/>
              <a:gd name="T8" fmla="*/ 0 60000 65536"/>
              <a:gd name="T9" fmla="*/ 0 60000 65536"/>
              <a:gd name="T10" fmla="*/ 0 60000 65536"/>
              <a:gd name="T11" fmla="*/ 0 60000 65536"/>
              <a:gd name="T12" fmla="*/ 0 w 223838"/>
              <a:gd name="T13" fmla="*/ 0 h 447675"/>
              <a:gd name="T14" fmla="*/ 223838 w 223838"/>
              <a:gd name="T15" fmla="*/ 447675 h 447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838" h="447675">
                <a:moveTo>
                  <a:pt x="223838" y="0"/>
                </a:moveTo>
                <a:lnTo>
                  <a:pt x="223838" y="0"/>
                </a:lnTo>
                <a:lnTo>
                  <a:pt x="0" y="166687"/>
                </a:lnTo>
                <a:lnTo>
                  <a:pt x="0" y="447675"/>
                </a:lnTo>
              </a:path>
            </a:pathLst>
          </a:custGeom>
          <a:noFill/>
          <a:ln w="38100" algn="ctr">
            <a:solidFill>
              <a:srgbClr val="0066FF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5404" name="Rectangle 201"/>
          <p:cNvSpPr>
            <a:spLocks noChangeArrowheads="1"/>
          </p:cNvSpPr>
          <p:nvPr/>
        </p:nvSpPr>
        <p:spPr bwMode="auto">
          <a:xfrm>
            <a:off x="5259388" y="6305550"/>
            <a:ext cx="1096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00" i="1" dirty="0" smtClean="0">
                <a:solidFill>
                  <a:schemeClr val="tx2"/>
                </a:solidFill>
              </a:rPr>
              <a:t>Evacuation </a:t>
            </a:r>
            <a:r>
              <a:rPr lang="fr-FR" sz="1000" i="1" smtClean="0">
                <a:solidFill>
                  <a:schemeClr val="tx2"/>
                </a:solidFill>
              </a:rPr>
              <a:t>eau </a:t>
            </a:r>
          </a:p>
          <a:p>
            <a:pPr algn="ctr"/>
            <a:r>
              <a:rPr lang="fr-FR" sz="1000" i="1" dirty="0" smtClean="0">
                <a:solidFill>
                  <a:schemeClr val="tx2"/>
                </a:solidFill>
              </a:rPr>
              <a:t>du dégivrage</a:t>
            </a:r>
            <a:endParaRPr lang="fr-FR" sz="1000" b="1" dirty="0"/>
          </a:p>
        </p:txBody>
      </p:sp>
      <p:sp>
        <p:nvSpPr>
          <p:cNvPr id="15405" name="Titre 202"/>
          <p:cNvSpPr>
            <a:spLocks noGrp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/>
          <a:lstStyle/>
          <a:p>
            <a:r>
              <a:rPr lang="fr-FR" smtClean="0"/>
              <a:t>Mode dégivrage (version PHE </a:t>
            </a:r>
            <a:r>
              <a:rPr lang="fr-FR" smtClean="0"/>
              <a:t>seulement</a:t>
            </a:r>
            <a:r>
              <a:rPr lang="fr-FR" smtClean="0"/>
              <a:t>)</a:t>
            </a:r>
            <a:endParaRPr lang="fr-FR" smtClean="0"/>
          </a:p>
        </p:txBody>
      </p:sp>
      <p:sp>
        <p:nvSpPr>
          <p:cNvPr id="15406" name="Freeform 111"/>
          <p:cNvSpPr>
            <a:spLocks/>
          </p:cNvSpPr>
          <p:nvPr/>
        </p:nvSpPr>
        <p:spPr bwMode="auto">
          <a:xfrm flipH="1" flipV="1">
            <a:off x="6662738" y="3481388"/>
            <a:ext cx="679450" cy="595312"/>
          </a:xfrm>
          <a:custGeom>
            <a:avLst/>
            <a:gdLst>
              <a:gd name="T0" fmla="*/ 2147483647 w 6037"/>
              <a:gd name="T1" fmla="*/ 0 h 1234"/>
              <a:gd name="T2" fmla="*/ 0 w 6037"/>
              <a:gd name="T3" fmla="*/ 2147483647 h 1234"/>
              <a:gd name="T4" fmla="*/ 0 w 6037"/>
              <a:gd name="T5" fmla="*/ 2147483647 h 1234"/>
              <a:gd name="T6" fmla="*/ 0 60000 65536"/>
              <a:gd name="T7" fmla="*/ 0 60000 65536"/>
              <a:gd name="T8" fmla="*/ 0 60000 65536"/>
              <a:gd name="T9" fmla="*/ 0 w 6037"/>
              <a:gd name="T10" fmla="*/ 0 h 1234"/>
              <a:gd name="T11" fmla="*/ 6037 w 6037"/>
              <a:gd name="T12" fmla="*/ 1234 h 1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37" h="1234">
                <a:moveTo>
                  <a:pt x="6037" y="0"/>
                </a:moveTo>
                <a:lnTo>
                  <a:pt x="0" y="2"/>
                </a:lnTo>
                <a:lnTo>
                  <a:pt x="0" y="1234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pPr algn="ctr"/>
            <a:endParaRPr lang="fr-FR"/>
          </a:p>
        </p:txBody>
      </p:sp>
      <p:pic>
        <p:nvPicPr>
          <p:cNvPr id="15407" name="Picture 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3738" y="3373438"/>
            <a:ext cx="611187" cy="6492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5408" name="Picture 7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25" y="3382963"/>
            <a:ext cx="315913" cy="612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5410" name="Freeform 111"/>
          <p:cNvSpPr>
            <a:spLocks/>
          </p:cNvSpPr>
          <p:nvPr/>
        </p:nvSpPr>
        <p:spPr bwMode="auto">
          <a:xfrm flipH="1" flipV="1">
            <a:off x="7361238" y="3482975"/>
            <a:ext cx="784225" cy="7938"/>
          </a:xfrm>
          <a:custGeom>
            <a:avLst/>
            <a:gdLst>
              <a:gd name="T0" fmla="*/ 0 w 6961"/>
              <a:gd name="T1" fmla="*/ 0 h 4"/>
              <a:gd name="T2" fmla="*/ 2147483647 w 6961"/>
              <a:gd name="T3" fmla="*/ 2147483647 h 4"/>
              <a:gd name="T4" fmla="*/ 0 60000 65536"/>
              <a:gd name="T5" fmla="*/ 0 60000 65536"/>
              <a:gd name="T6" fmla="*/ 0 w 6961"/>
              <a:gd name="T7" fmla="*/ 0 h 4"/>
              <a:gd name="T8" fmla="*/ 6961 w 6961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61" h="4">
                <a:moveTo>
                  <a:pt x="0" y="0"/>
                </a:moveTo>
                <a:lnTo>
                  <a:pt x="6961" y="4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42" name="Rectangle 387"/>
          <p:cNvSpPr>
            <a:spLocks noChangeArrowheads="1"/>
          </p:cNvSpPr>
          <p:nvPr/>
        </p:nvSpPr>
        <p:spPr bwMode="auto">
          <a:xfrm>
            <a:off x="5056188" y="3929063"/>
            <a:ext cx="1547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000" i="1" dirty="0" smtClean="0">
                <a:solidFill>
                  <a:schemeClr val="tx2"/>
                </a:solidFill>
              </a:rPr>
              <a:t>Registre By-pass </a:t>
            </a:r>
            <a:r>
              <a:rPr lang="fr-FR" sz="1000" b="1" i="1" dirty="0" smtClean="0">
                <a:solidFill>
                  <a:schemeClr val="tx2"/>
                </a:solidFill>
              </a:rPr>
              <a:t>ON</a:t>
            </a:r>
            <a:endParaRPr lang="fr-FR" sz="1000" b="1" dirty="0"/>
          </a:p>
        </p:txBody>
      </p:sp>
      <p:grpSp>
        <p:nvGrpSpPr>
          <p:cNvPr id="143" name="Groupe 325"/>
          <p:cNvGrpSpPr>
            <a:grpSpLocks noChangeAspect="1"/>
          </p:cNvGrpSpPr>
          <p:nvPr/>
        </p:nvGrpSpPr>
        <p:grpSpPr bwMode="auto">
          <a:xfrm rot="2645981">
            <a:off x="5551488" y="4062413"/>
            <a:ext cx="188912" cy="1128712"/>
            <a:chOff x="3996613" y="-234261"/>
            <a:chExt cx="263526" cy="1565872"/>
          </a:xfrm>
        </p:grpSpPr>
        <p:grpSp>
          <p:nvGrpSpPr>
            <p:cNvPr id="144" name="Groupe 324"/>
            <p:cNvGrpSpPr>
              <a:grpSpLocks/>
            </p:cNvGrpSpPr>
            <p:nvPr/>
          </p:nvGrpSpPr>
          <p:grpSpPr bwMode="auto">
            <a:xfrm>
              <a:off x="3996614" y="820436"/>
              <a:ext cx="263525" cy="511175"/>
              <a:chOff x="3996614" y="820436"/>
              <a:chExt cx="263525" cy="511175"/>
            </a:xfrm>
          </p:grpSpPr>
          <p:sp>
            <p:nvSpPr>
              <p:cNvPr id="183" name="Rectangle 226"/>
              <p:cNvSpPr>
                <a:spLocks noChangeAspect="1" noChangeArrowheads="1"/>
              </p:cNvSpPr>
              <p:nvPr/>
            </p:nvSpPr>
            <p:spPr bwMode="auto">
              <a:xfrm rot="-5400000">
                <a:off x="3872789" y="944261"/>
                <a:ext cx="511175" cy="26352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84" name="Group 227"/>
              <p:cNvGrpSpPr>
                <a:grpSpLocks noChangeAspect="1"/>
              </p:cNvGrpSpPr>
              <p:nvPr/>
            </p:nvGrpSpPr>
            <p:grpSpPr bwMode="auto">
              <a:xfrm rot="8300404" flipV="1">
                <a:off x="4041064" y="1135400"/>
                <a:ext cx="174625" cy="147638"/>
                <a:chOff x="923" y="1440"/>
                <a:chExt cx="136" cy="127"/>
              </a:xfrm>
            </p:grpSpPr>
            <p:sp>
              <p:nvSpPr>
                <p:cNvPr id="188" name="Line 2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9" name="Oval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85" name="Group 230"/>
              <p:cNvGrpSpPr>
                <a:grpSpLocks noChangeAspect="1"/>
              </p:cNvGrpSpPr>
              <p:nvPr/>
            </p:nvGrpSpPr>
            <p:grpSpPr bwMode="auto">
              <a:xfrm rot="8300404" flipV="1">
                <a:off x="4041064" y="879146"/>
                <a:ext cx="174625" cy="147638"/>
                <a:chOff x="923" y="1440"/>
                <a:chExt cx="136" cy="127"/>
              </a:xfrm>
            </p:grpSpPr>
            <p:sp>
              <p:nvSpPr>
                <p:cNvPr id="186" name="Line 2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7" name="Oval 23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45" name="Group 233"/>
            <p:cNvGrpSpPr>
              <a:grpSpLocks/>
            </p:cNvGrpSpPr>
            <p:nvPr/>
          </p:nvGrpSpPr>
          <p:grpSpPr bwMode="auto">
            <a:xfrm rot="-5400000">
              <a:off x="3601326" y="161026"/>
              <a:ext cx="1054100" cy="263525"/>
              <a:chOff x="5652" y="4410"/>
              <a:chExt cx="664" cy="166"/>
            </a:xfrm>
          </p:grpSpPr>
          <p:sp>
            <p:nvSpPr>
              <p:cNvPr id="146" name="Rectangle 234"/>
              <p:cNvSpPr>
                <a:spLocks noChangeAspect="1" noChangeArrowheads="1"/>
              </p:cNvSpPr>
              <p:nvPr/>
            </p:nvSpPr>
            <p:spPr bwMode="auto">
              <a:xfrm rot="-3885">
                <a:off x="5652" y="4410"/>
                <a:ext cx="664" cy="16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55" name="Group 235"/>
              <p:cNvGrpSpPr>
                <a:grpSpLocks noChangeAspect="1"/>
              </p:cNvGrpSpPr>
              <p:nvPr/>
            </p:nvGrpSpPr>
            <p:grpSpPr bwMode="auto">
              <a:xfrm rot="19113892" flipV="1">
                <a:off x="5695" y="4446"/>
                <a:ext cx="110" cy="93"/>
                <a:chOff x="923" y="1440"/>
                <a:chExt cx="136" cy="127"/>
              </a:xfrm>
            </p:grpSpPr>
            <p:sp>
              <p:nvSpPr>
                <p:cNvPr id="181" name="Line 2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2" name="Oval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57" name="Group 238"/>
              <p:cNvGrpSpPr>
                <a:grpSpLocks noChangeAspect="1"/>
              </p:cNvGrpSpPr>
              <p:nvPr/>
            </p:nvGrpSpPr>
            <p:grpSpPr bwMode="auto">
              <a:xfrm rot="19113892" flipV="1">
                <a:off x="5855" y="4446"/>
                <a:ext cx="110" cy="93"/>
                <a:chOff x="923" y="1440"/>
                <a:chExt cx="136" cy="127"/>
              </a:xfrm>
            </p:grpSpPr>
            <p:sp>
              <p:nvSpPr>
                <p:cNvPr id="179" name="Line 2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80" name="Oval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58" name="Group 241"/>
              <p:cNvGrpSpPr>
                <a:grpSpLocks noChangeAspect="1"/>
              </p:cNvGrpSpPr>
              <p:nvPr/>
            </p:nvGrpSpPr>
            <p:grpSpPr bwMode="auto">
              <a:xfrm rot="19113892" flipV="1">
                <a:off x="6016" y="4446"/>
                <a:ext cx="110" cy="93"/>
                <a:chOff x="923" y="1440"/>
                <a:chExt cx="136" cy="127"/>
              </a:xfrm>
            </p:grpSpPr>
            <p:sp>
              <p:nvSpPr>
                <p:cNvPr id="172" name="Line 2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4" name="Oval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60" name="Group 244"/>
              <p:cNvGrpSpPr>
                <a:grpSpLocks noChangeAspect="1"/>
              </p:cNvGrpSpPr>
              <p:nvPr/>
            </p:nvGrpSpPr>
            <p:grpSpPr bwMode="auto">
              <a:xfrm rot="19113892" flipV="1">
                <a:off x="6177" y="4446"/>
                <a:ext cx="110" cy="93"/>
                <a:chOff x="923" y="1440"/>
                <a:chExt cx="136" cy="127"/>
              </a:xfrm>
            </p:grpSpPr>
            <p:sp>
              <p:nvSpPr>
                <p:cNvPr id="165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7" name="Oval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pic>
        <p:nvPicPr>
          <p:cNvPr id="19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6688" y="4203700"/>
            <a:ext cx="582612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91" name="Text Box 107"/>
          <p:cNvSpPr txBox="1">
            <a:spLocks noChangeArrowheads="1"/>
          </p:cNvSpPr>
          <p:nvPr/>
        </p:nvSpPr>
        <p:spPr bwMode="auto">
          <a:xfrm>
            <a:off x="6410325" y="3055938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/>
            <a:r>
              <a:rPr lang="fr-FR" sz="1000" i="1" dirty="0" smtClean="0">
                <a:solidFill>
                  <a:schemeClr val="tx2"/>
                </a:solidFill>
              </a:rPr>
              <a:t>Pressostat/tempo de dégivrage</a:t>
            </a:r>
          </a:p>
          <a:p>
            <a:pPr algn="r" defTabSz="912813"/>
            <a:r>
              <a:rPr lang="fr-FR" sz="1000" b="1" i="1" dirty="0" smtClean="0">
                <a:solidFill>
                  <a:schemeClr val="tx2"/>
                </a:solidFill>
              </a:rPr>
              <a:t>ACTIVE</a:t>
            </a:r>
            <a:endParaRPr lang="fr-FR" sz="1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10275" name="Picture 3" descr="trane_ppt_e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2057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600200" y="1752600"/>
            <a:ext cx="58674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6000"/>
              <a:t>Thank you!</a:t>
            </a:r>
          </a:p>
        </p:txBody>
      </p:sp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3113" y="2024063"/>
            <a:ext cx="507047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46"/>
          <p:cNvGrpSpPr>
            <a:grpSpLocks/>
          </p:cNvGrpSpPr>
          <p:nvPr/>
        </p:nvGrpSpPr>
        <p:grpSpPr bwMode="auto">
          <a:xfrm flipH="1" flipV="1">
            <a:off x="5064125" y="2305050"/>
            <a:ext cx="920750" cy="1860550"/>
            <a:chOff x="653521" y="4314825"/>
            <a:chExt cx="921279" cy="1860218"/>
          </a:xfrm>
        </p:grpSpPr>
        <p:grpSp>
          <p:nvGrpSpPr>
            <p:cNvPr id="4140" name="Groupe 104"/>
            <p:cNvGrpSpPr>
              <a:grpSpLocks/>
            </p:cNvGrpSpPr>
            <p:nvPr/>
          </p:nvGrpSpPr>
          <p:grpSpPr bwMode="auto">
            <a:xfrm>
              <a:off x="653521" y="5724525"/>
              <a:ext cx="921279" cy="412418"/>
              <a:chOff x="1726671" y="5092700"/>
              <a:chExt cx="921279" cy="412418"/>
            </a:xfrm>
          </p:grpSpPr>
          <p:grpSp>
            <p:nvGrpSpPr>
              <p:cNvPr id="4" name="Groupe 105"/>
              <p:cNvGrpSpPr>
                <a:grpSpLocks noChangeAspect="1"/>
              </p:cNvGrpSpPr>
              <p:nvPr/>
            </p:nvGrpSpPr>
            <p:grpSpPr>
              <a:xfrm rot="4020000">
                <a:off x="1739313" y="5445418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8" name="Triangle isocèle 107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60" name="Connecteur droit 106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41" name="Groupe 110"/>
            <p:cNvGrpSpPr>
              <a:grpSpLocks/>
            </p:cNvGrpSpPr>
            <p:nvPr/>
          </p:nvGrpSpPr>
          <p:grpSpPr bwMode="auto">
            <a:xfrm>
              <a:off x="653521" y="5762625"/>
              <a:ext cx="921279" cy="412418"/>
              <a:chOff x="1726671" y="5092700"/>
              <a:chExt cx="921279" cy="412418"/>
            </a:xfrm>
          </p:grpSpPr>
          <p:grpSp>
            <p:nvGrpSpPr>
              <p:cNvPr id="8" name="Groupe 111"/>
              <p:cNvGrpSpPr>
                <a:grpSpLocks noChangeAspect="1"/>
              </p:cNvGrpSpPr>
              <p:nvPr/>
            </p:nvGrpSpPr>
            <p:grpSpPr>
              <a:xfrm rot="4020000">
                <a:off x="1739313" y="5445417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14" name="Triangle isocèle 113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58" name="Connecteur droit 112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42" name="Groupe 116"/>
            <p:cNvGrpSpPr>
              <a:grpSpLocks/>
            </p:cNvGrpSpPr>
            <p:nvPr/>
          </p:nvGrpSpPr>
          <p:grpSpPr bwMode="auto">
            <a:xfrm>
              <a:off x="653521" y="5241925"/>
              <a:ext cx="921279" cy="412418"/>
              <a:chOff x="1726671" y="5092700"/>
              <a:chExt cx="921279" cy="412418"/>
            </a:xfrm>
          </p:grpSpPr>
          <p:grpSp>
            <p:nvGrpSpPr>
              <p:cNvPr id="10" name="Groupe 117"/>
              <p:cNvGrpSpPr>
                <a:grpSpLocks noChangeAspect="1"/>
              </p:cNvGrpSpPr>
              <p:nvPr/>
            </p:nvGrpSpPr>
            <p:grpSpPr>
              <a:xfrm rot="4020000">
                <a:off x="1739313" y="5445416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20" name="Triangle isocèle 119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56" name="Connecteur droit 118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43" name="Groupe 122"/>
            <p:cNvGrpSpPr>
              <a:grpSpLocks/>
            </p:cNvGrpSpPr>
            <p:nvPr/>
          </p:nvGrpSpPr>
          <p:grpSpPr bwMode="auto">
            <a:xfrm>
              <a:off x="653521" y="5280025"/>
              <a:ext cx="921279" cy="412418"/>
              <a:chOff x="1726671" y="5092700"/>
              <a:chExt cx="921279" cy="412418"/>
            </a:xfrm>
          </p:grpSpPr>
          <p:grpSp>
            <p:nvGrpSpPr>
              <p:cNvPr id="12" name="Groupe 123"/>
              <p:cNvGrpSpPr>
                <a:grpSpLocks noChangeAspect="1"/>
              </p:cNvGrpSpPr>
              <p:nvPr/>
            </p:nvGrpSpPr>
            <p:grpSpPr>
              <a:xfrm rot="4020000">
                <a:off x="1739313" y="5445415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26" name="Triangle isocèle 125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28" name="Rectangle 127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54" name="Connecteur droit 124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44" name="Groupe 128"/>
            <p:cNvGrpSpPr>
              <a:grpSpLocks/>
            </p:cNvGrpSpPr>
            <p:nvPr/>
          </p:nvGrpSpPr>
          <p:grpSpPr bwMode="auto">
            <a:xfrm>
              <a:off x="653521" y="4759325"/>
              <a:ext cx="921279" cy="412418"/>
              <a:chOff x="1726671" y="5092700"/>
              <a:chExt cx="921279" cy="412418"/>
            </a:xfrm>
          </p:grpSpPr>
          <p:grpSp>
            <p:nvGrpSpPr>
              <p:cNvPr id="14" name="Groupe 129"/>
              <p:cNvGrpSpPr>
                <a:grpSpLocks noChangeAspect="1"/>
              </p:cNvGrpSpPr>
              <p:nvPr/>
            </p:nvGrpSpPr>
            <p:grpSpPr>
              <a:xfrm rot="4020000">
                <a:off x="1739313" y="5445414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32" name="Triangle isocèle 131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52" name="Connecteur droit 130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45" name="Groupe 134"/>
            <p:cNvGrpSpPr>
              <a:grpSpLocks/>
            </p:cNvGrpSpPr>
            <p:nvPr/>
          </p:nvGrpSpPr>
          <p:grpSpPr bwMode="auto">
            <a:xfrm>
              <a:off x="653521" y="4797425"/>
              <a:ext cx="921279" cy="412418"/>
              <a:chOff x="1726671" y="5092700"/>
              <a:chExt cx="921279" cy="412418"/>
            </a:xfrm>
          </p:grpSpPr>
          <p:grpSp>
            <p:nvGrpSpPr>
              <p:cNvPr id="16" name="Groupe 135"/>
              <p:cNvGrpSpPr>
                <a:grpSpLocks noChangeAspect="1"/>
              </p:cNvGrpSpPr>
              <p:nvPr/>
            </p:nvGrpSpPr>
            <p:grpSpPr>
              <a:xfrm rot="4020000">
                <a:off x="1739313" y="5445413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38" name="Triangle isocèle 137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50" name="Connecteur droit 136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46" name="Groupe 140"/>
            <p:cNvGrpSpPr>
              <a:grpSpLocks/>
            </p:cNvGrpSpPr>
            <p:nvPr/>
          </p:nvGrpSpPr>
          <p:grpSpPr bwMode="auto">
            <a:xfrm>
              <a:off x="653521" y="4314825"/>
              <a:ext cx="921279" cy="412418"/>
              <a:chOff x="1726671" y="5092700"/>
              <a:chExt cx="921279" cy="412418"/>
            </a:xfrm>
          </p:grpSpPr>
          <p:grpSp>
            <p:nvGrpSpPr>
              <p:cNvPr id="23" name="Groupe 141"/>
              <p:cNvGrpSpPr>
                <a:grpSpLocks noChangeAspect="1"/>
              </p:cNvGrpSpPr>
              <p:nvPr/>
            </p:nvGrpSpPr>
            <p:grpSpPr>
              <a:xfrm rot="4020000">
                <a:off x="1739313" y="5445411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44" name="Triangle isocèle 143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48" name="Connecteur droit 142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</p:grpSp>
      <p:sp>
        <p:nvSpPr>
          <p:cNvPr id="17" name="Forme libre 16"/>
          <p:cNvSpPr/>
          <p:nvPr/>
        </p:nvSpPr>
        <p:spPr bwMode="auto">
          <a:xfrm>
            <a:off x="5000625" y="2676525"/>
            <a:ext cx="95250" cy="1609725"/>
          </a:xfrm>
          <a:custGeom>
            <a:avLst/>
            <a:gdLst>
              <a:gd name="connsiteX0" fmla="*/ 142875 w 207849"/>
              <a:gd name="connsiteY0" fmla="*/ 66675 h 1638300"/>
              <a:gd name="connsiteX1" fmla="*/ 161925 w 207849"/>
              <a:gd name="connsiteY1" fmla="*/ 1638300 h 1638300"/>
              <a:gd name="connsiteX2" fmla="*/ 9525 w 207849"/>
              <a:gd name="connsiteY2" fmla="*/ 1590675 h 1638300"/>
              <a:gd name="connsiteX3" fmla="*/ 0 w 207849"/>
              <a:gd name="connsiteY3" fmla="*/ 0 h 1638300"/>
              <a:gd name="connsiteX4" fmla="*/ 142875 w 207849"/>
              <a:gd name="connsiteY4" fmla="*/ 66675 h 1638300"/>
              <a:gd name="connsiteX0" fmla="*/ 142875 w 207849"/>
              <a:gd name="connsiteY0" fmla="*/ 66675 h 1638300"/>
              <a:gd name="connsiteX1" fmla="*/ 161925 w 207849"/>
              <a:gd name="connsiteY1" fmla="*/ 1638300 h 1638300"/>
              <a:gd name="connsiteX2" fmla="*/ 9525 w 207849"/>
              <a:gd name="connsiteY2" fmla="*/ 1590675 h 1638300"/>
              <a:gd name="connsiteX3" fmla="*/ 0 w 207849"/>
              <a:gd name="connsiteY3" fmla="*/ 0 h 1638300"/>
              <a:gd name="connsiteX4" fmla="*/ 142875 w 207849"/>
              <a:gd name="connsiteY4" fmla="*/ 66675 h 1638300"/>
              <a:gd name="connsiteX0" fmla="*/ 142875 w 161924"/>
              <a:gd name="connsiteY0" fmla="*/ 66675 h 1638300"/>
              <a:gd name="connsiteX1" fmla="*/ 161925 w 161924"/>
              <a:gd name="connsiteY1" fmla="*/ 1638300 h 1638300"/>
              <a:gd name="connsiteX2" fmla="*/ 9525 w 161924"/>
              <a:gd name="connsiteY2" fmla="*/ 1590675 h 1638300"/>
              <a:gd name="connsiteX3" fmla="*/ 0 w 161924"/>
              <a:gd name="connsiteY3" fmla="*/ 0 h 1638300"/>
              <a:gd name="connsiteX4" fmla="*/ 142875 w 161924"/>
              <a:gd name="connsiteY4" fmla="*/ 66675 h 1638300"/>
              <a:gd name="connsiteX0" fmla="*/ 142875 w 161926"/>
              <a:gd name="connsiteY0" fmla="*/ 66676 h 1638300"/>
              <a:gd name="connsiteX1" fmla="*/ 161925 w 161926"/>
              <a:gd name="connsiteY1" fmla="*/ 1638300 h 1638300"/>
              <a:gd name="connsiteX2" fmla="*/ 9525 w 161926"/>
              <a:gd name="connsiteY2" fmla="*/ 1590675 h 1638300"/>
              <a:gd name="connsiteX3" fmla="*/ 0 w 161926"/>
              <a:gd name="connsiteY3" fmla="*/ 0 h 1638300"/>
              <a:gd name="connsiteX4" fmla="*/ 142875 w 161926"/>
              <a:gd name="connsiteY4" fmla="*/ 66676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6" h="1638300">
                <a:moveTo>
                  <a:pt x="142875" y="66676"/>
                </a:moveTo>
                <a:lnTo>
                  <a:pt x="161925" y="1638300"/>
                </a:lnTo>
                <a:lnTo>
                  <a:pt x="9525" y="1590675"/>
                </a:lnTo>
                <a:lnTo>
                  <a:pt x="0" y="0"/>
                </a:lnTo>
                <a:lnTo>
                  <a:pt x="142875" y="66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8" y="3017838"/>
            <a:ext cx="8237537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lang="fr-FR" smtClean="0"/>
              <a:t>Principe d'installation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76225" y="1143000"/>
            <a:ext cx="87153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dirty="0" smtClean="0">
                <a:solidFill>
                  <a:schemeClr val="tx2"/>
                </a:solidFill>
              </a:rPr>
              <a:t>2 éléments à assembler sur site</a:t>
            </a:r>
          </a:p>
          <a:p>
            <a:pPr lvl="1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La partie air neuf du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est dessinée pour recevoir le module ERM.</a:t>
            </a:r>
          </a:p>
          <a:p>
            <a:pPr lvl="1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Le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comporte toute la partie contrôle : Variateur TR1-2800</a:t>
            </a:r>
            <a:r>
              <a:rPr lang="fr-FR" sz="1200" i="1" baseline="30000" dirty="0" smtClean="0">
                <a:solidFill>
                  <a:schemeClr val="tx2"/>
                </a:solidFill>
              </a:rPr>
              <a:t>®</a:t>
            </a:r>
            <a:r>
              <a:rPr lang="fr-FR" sz="1200" i="1" dirty="0" smtClean="0">
                <a:solidFill>
                  <a:schemeClr val="tx2"/>
                </a:solidFill>
              </a:rPr>
              <a:t>, Platine économiseur (ECA), </a:t>
            </a:r>
            <a:r>
              <a:rPr lang="fr-FR" sz="1200" i="1" dirty="0" err="1" smtClean="0">
                <a:solidFill>
                  <a:schemeClr val="tx2"/>
                </a:solidFill>
              </a:rPr>
              <a:t>Bornier</a:t>
            </a:r>
            <a:r>
              <a:rPr lang="fr-FR" sz="1200" i="1" dirty="0" smtClean="0">
                <a:solidFill>
                  <a:schemeClr val="tx2"/>
                </a:solidFill>
              </a:rPr>
              <a:t> de </a:t>
            </a:r>
            <a:r>
              <a:rPr lang="fr-FR" sz="1200" i="1" dirty="0" err="1" smtClean="0">
                <a:solidFill>
                  <a:schemeClr val="tx2"/>
                </a:solidFill>
              </a:rPr>
              <a:t>connection</a:t>
            </a:r>
            <a:r>
              <a:rPr lang="fr-FR" sz="1200" i="1" dirty="0" smtClean="0">
                <a:solidFill>
                  <a:schemeClr val="tx2"/>
                </a:solidFill>
              </a:rPr>
              <a:t>, Sondes de température, pressostat/temporisation de dégivrage (version PHE).</a:t>
            </a:r>
            <a:endParaRPr lang="fr-FR" sz="1200" i="1" dirty="0">
              <a:solidFill>
                <a:schemeClr val="tx2"/>
              </a:solidFill>
            </a:endParaRPr>
          </a:p>
        </p:txBody>
      </p:sp>
      <p:grpSp>
        <p:nvGrpSpPr>
          <p:cNvPr id="4103" name="Groupe 14"/>
          <p:cNvGrpSpPr>
            <a:grpSpLocks/>
          </p:cNvGrpSpPr>
          <p:nvPr/>
        </p:nvGrpSpPr>
        <p:grpSpPr bwMode="auto">
          <a:xfrm>
            <a:off x="1023938" y="1897063"/>
            <a:ext cx="4397375" cy="2940050"/>
            <a:chOff x="1023938" y="1668463"/>
            <a:chExt cx="4397693" cy="2940368"/>
          </a:xfrm>
        </p:grpSpPr>
        <p:pic>
          <p:nvPicPr>
            <p:cNvPr id="4138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23938" y="1668463"/>
              <a:ext cx="4397693" cy="2940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2794000" y="2349500"/>
              <a:ext cx="992580" cy="36933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mtClean="0"/>
                <a:t>Rooftop</a:t>
              </a:r>
              <a:endParaRPr lang="fr-FR"/>
            </a:p>
          </p:txBody>
        </p:sp>
      </p:grpSp>
      <p:grpSp>
        <p:nvGrpSpPr>
          <p:cNvPr id="25" name="Groupe 13"/>
          <p:cNvGrpSpPr>
            <a:grpSpLocks/>
          </p:cNvGrpSpPr>
          <p:nvPr/>
        </p:nvGrpSpPr>
        <p:grpSpPr bwMode="auto">
          <a:xfrm>
            <a:off x="4862513" y="3222625"/>
            <a:ext cx="3797300" cy="3068638"/>
            <a:chOff x="4862513" y="2917826"/>
            <a:chExt cx="3797618" cy="3068955"/>
          </a:xfrm>
        </p:grpSpPr>
        <p:pic>
          <p:nvPicPr>
            <p:cNvPr id="4136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2513" y="2917826"/>
              <a:ext cx="3797618" cy="306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4"/>
            <p:cNvSpPr txBox="1"/>
            <p:nvPr/>
          </p:nvSpPr>
          <p:spPr>
            <a:xfrm rot="27002">
              <a:off x="5867400" y="3187700"/>
              <a:ext cx="697627" cy="36933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mtClean="0"/>
                <a:t>ERM</a:t>
              </a:r>
              <a:endParaRPr lang="fr-FR"/>
            </a:p>
          </p:txBody>
        </p:sp>
      </p:grpSp>
      <p:sp>
        <p:nvSpPr>
          <p:cNvPr id="18" name="Forme libre 17"/>
          <p:cNvSpPr/>
          <p:nvPr/>
        </p:nvSpPr>
        <p:spPr bwMode="auto">
          <a:xfrm>
            <a:off x="3724275" y="3052763"/>
            <a:ext cx="103188" cy="1733550"/>
          </a:xfrm>
          <a:custGeom>
            <a:avLst/>
            <a:gdLst>
              <a:gd name="connsiteX0" fmla="*/ 142875 w 207849"/>
              <a:gd name="connsiteY0" fmla="*/ 66675 h 1638300"/>
              <a:gd name="connsiteX1" fmla="*/ 161925 w 207849"/>
              <a:gd name="connsiteY1" fmla="*/ 1638300 h 1638300"/>
              <a:gd name="connsiteX2" fmla="*/ 9525 w 207849"/>
              <a:gd name="connsiteY2" fmla="*/ 1590675 h 1638300"/>
              <a:gd name="connsiteX3" fmla="*/ 0 w 207849"/>
              <a:gd name="connsiteY3" fmla="*/ 0 h 1638300"/>
              <a:gd name="connsiteX4" fmla="*/ 142875 w 207849"/>
              <a:gd name="connsiteY4" fmla="*/ 66675 h 1638300"/>
              <a:gd name="connsiteX0" fmla="*/ 142875 w 207849"/>
              <a:gd name="connsiteY0" fmla="*/ 66675 h 1638300"/>
              <a:gd name="connsiteX1" fmla="*/ 161925 w 207849"/>
              <a:gd name="connsiteY1" fmla="*/ 1638300 h 1638300"/>
              <a:gd name="connsiteX2" fmla="*/ 9525 w 207849"/>
              <a:gd name="connsiteY2" fmla="*/ 1590675 h 1638300"/>
              <a:gd name="connsiteX3" fmla="*/ 0 w 207849"/>
              <a:gd name="connsiteY3" fmla="*/ 0 h 1638300"/>
              <a:gd name="connsiteX4" fmla="*/ 142875 w 207849"/>
              <a:gd name="connsiteY4" fmla="*/ 66675 h 1638300"/>
              <a:gd name="connsiteX0" fmla="*/ 142875 w 161924"/>
              <a:gd name="connsiteY0" fmla="*/ 66675 h 1638300"/>
              <a:gd name="connsiteX1" fmla="*/ 161925 w 161924"/>
              <a:gd name="connsiteY1" fmla="*/ 1638300 h 1638300"/>
              <a:gd name="connsiteX2" fmla="*/ 9525 w 161924"/>
              <a:gd name="connsiteY2" fmla="*/ 1590675 h 1638300"/>
              <a:gd name="connsiteX3" fmla="*/ 0 w 161924"/>
              <a:gd name="connsiteY3" fmla="*/ 0 h 1638300"/>
              <a:gd name="connsiteX4" fmla="*/ 142875 w 161924"/>
              <a:gd name="connsiteY4" fmla="*/ 66675 h 1638300"/>
              <a:gd name="connsiteX0" fmla="*/ 142875 w 161926"/>
              <a:gd name="connsiteY0" fmla="*/ 66676 h 1638300"/>
              <a:gd name="connsiteX1" fmla="*/ 161925 w 161926"/>
              <a:gd name="connsiteY1" fmla="*/ 1638300 h 1638300"/>
              <a:gd name="connsiteX2" fmla="*/ 9525 w 161926"/>
              <a:gd name="connsiteY2" fmla="*/ 1590675 h 1638300"/>
              <a:gd name="connsiteX3" fmla="*/ 0 w 161926"/>
              <a:gd name="connsiteY3" fmla="*/ 0 h 1638300"/>
              <a:gd name="connsiteX4" fmla="*/ 142875 w 161926"/>
              <a:gd name="connsiteY4" fmla="*/ 66676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6" h="1638300">
                <a:moveTo>
                  <a:pt x="142875" y="66676"/>
                </a:moveTo>
                <a:lnTo>
                  <a:pt x="161925" y="1638300"/>
                </a:lnTo>
                <a:lnTo>
                  <a:pt x="9525" y="1590675"/>
                </a:lnTo>
                <a:lnTo>
                  <a:pt x="0" y="0"/>
                </a:lnTo>
                <a:lnTo>
                  <a:pt x="142875" y="666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/>
          </a:p>
        </p:txBody>
      </p:sp>
      <p:grpSp>
        <p:nvGrpSpPr>
          <p:cNvPr id="26" name="Groupe 147"/>
          <p:cNvGrpSpPr>
            <a:grpSpLocks/>
          </p:cNvGrpSpPr>
          <p:nvPr/>
        </p:nvGrpSpPr>
        <p:grpSpPr bwMode="auto">
          <a:xfrm>
            <a:off x="2863850" y="3238500"/>
            <a:ext cx="920750" cy="1860550"/>
            <a:chOff x="2863321" y="3238500"/>
            <a:chExt cx="921279" cy="1860218"/>
          </a:xfrm>
        </p:grpSpPr>
        <p:grpSp>
          <p:nvGrpSpPr>
            <p:cNvPr id="4115" name="Groupe 25"/>
            <p:cNvGrpSpPr>
              <a:grpSpLocks/>
            </p:cNvGrpSpPr>
            <p:nvPr/>
          </p:nvGrpSpPr>
          <p:grpSpPr bwMode="auto">
            <a:xfrm>
              <a:off x="2863321" y="4648200"/>
              <a:ext cx="921279" cy="412418"/>
              <a:chOff x="1726671" y="5092700"/>
              <a:chExt cx="921279" cy="412418"/>
            </a:xfrm>
          </p:grpSpPr>
          <p:grpSp>
            <p:nvGrpSpPr>
              <p:cNvPr id="28" name="Groupe 21"/>
              <p:cNvGrpSpPr>
                <a:grpSpLocks noChangeAspect="1"/>
              </p:cNvGrpSpPr>
              <p:nvPr/>
            </p:nvGrpSpPr>
            <p:grpSpPr>
              <a:xfrm rot="4020000">
                <a:off x="1739313" y="5445419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9" name="Triangle isocèle 18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35" name="Connecteur droit 23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16" name="Groupe 26"/>
            <p:cNvGrpSpPr>
              <a:grpSpLocks/>
            </p:cNvGrpSpPr>
            <p:nvPr/>
          </p:nvGrpSpPr>
          <p:grpSpPr bwMode="auto">
            <a:xfrm>
              <a:off x="2863321" y="4686300"/>
              <a:ext cx="921279" cy="412418"/>
              <a:chOff x="1726671" y="5092700"/>
              <a:chExt cx="921279" cy="412418"/>
            </a:xfrm>
          </p:grpSpPr>
          <p:grpSp>
            <p:nvGrpSpPr>
              <p:cNvPr id="33" name="Groupe 27"/>
              <p:cNvGrpSpPr>
                <a:grpSpLocks noChangeAspect="1"/>
              </p:cNvGrpSpPr>
              <p:nvPr/>
            </p:nvGrpSpPr>
            <p:grpSpPr>
              <a:xfrm rot="4020000">
                <a:off x="1739313" y="5445418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0" name="Triangle isocèle 29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33" name="Connecteur droit 28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17" name="Groupe 44"/>
            <p:cNvGrpSpPr>
              <a:grpSpLocks/>
            </p:cNvGrpSpPr>
            <p:nvPr/>
          </p:nvGrpSpPr>
          <p:grpSpPr bwMode="auto">
            <a:xfrm>
              <a:off x="2863321" y="4165600"/>
              <a:ext cx="921279" cy="412418"/>
              <a:chOff x="1726671" y="5092700"/>
              <a:chExt cx="921279" cy="412418"/>
            </a:xfrm>
          </p:grpSpPr>
          <p:grpSp>
            <p:nvGrpSpPr>
              <p:cNvPr id="35" name="Groupe 45"/>
              <p:cNvGrpSpPr>
                <a:grpSpLocks noChangeAspect="1"/>
              </p:cNvGrpSpPr>
              <p:nvPr/>
            </p:nvGrpSpPr>
            <p:grpSpPr>
              <a:xfrm rot="4020000">
                <a:off x="1739313" y="5445417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48" name="Triangle isocèle 47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31" name="Connecteur droit 46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18" name="Groupe 50"/>
            <p:cNvGrpSpPr>
              <a:grpSpLocks/>
            </p:cNvGrpSpPr>
            <p:nvPr/>
          </p:nvGrpSpPr>
          <p:grpSpPr bwMode="auto">
            <a:xfrm>
              <a:off x="2863321" y="4203700"/>
              <a:ext cx="921279" cy="412418"/>
              <a:chOff x="1726671" y="5092700"/>
              <a:chExt cx="921279" cy="412418"/>
            </a:xfrm>
          </p:grpSpPr>
          <p:grpSp>
            <p:nvGrpSpPr>
              <p:cNvPr id="37" name="Groupe 51"/>
              <p:cNvGrpSpPr>
                <a:grpSpLocks noChangeAspect="1"/>
              </p:cNvGrpSpPr>
              <p:nvPr/>
            </p:nvGrpSpPr>
            <p:grpSpPr>
              <a:xfrm rot="4020000">
                <a:off x="1739313" y="5445416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54" name="Triangle isocèle 53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29" name="Connecteur droit 52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19" name="Groupe 68"/>
            <p:cNvGrpSpPr>
              <a:grpSpLocks/>
            </p:cNvGrpSpPr>
            <p:nvPr/>
          </p:nvGrpSpPr>
          <p:grpSpPr bwMode="auto">
            <a:xfrm>
              <a:off x="2863321" y="3683000"/>
              <a:ext cx="921279" cy="412418"/>
              <a:chOff x="1726671" y="5092700"/>
              <a:chExt cx="921279" cy="412418"/>
            </a:xfrm>
          </p:grpSpPr>
          <p:grpSp>
            <p:nvGrpSpPr>
              <p:cNvPr id="39" name="Groupe 69"/>
              <p:cNvGrpSpPr>
                <a:grpSpLocks noChangeAspect="1"/>
              </p:cNvGrpSpPr>
              <p:nvPr/>
            </p:nvGrpSpPr>
            <p:grpSpPr>
              <a:xfrm rot="4020000">
                <a:off x="1739313" y="5445415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2" name="Triangle isocèle 71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27" name="Connecteur droit 70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20" name="Groupe 74"/>
            <p:cNvGrpSpPr>
              <a:grpSpLocks/>
            </p:cNvGrpSpPr>
            <p:nvPr/>
          </p:nvGrpSpPr>
          <p:grpSpPr bwMode="auto">
            <a:xfrm>
              <a:off x="2863321" y="3721100"/>
              <a:ext cx="921279" cy="412418"/>
              <a:chOff x="1726671" y="5092700"/>
              <a:chExt cx="921279" cy="412418"/>
            </a:xfrm>
          </p:grpSpPr>
          <p:grpSp>
            <p:nvGrpSpPr>
              <p:cNvPr id="41" name="Groupe 75"/>
              <p:cNvGrpSpPr>
                <a:grpSpLocks noChangeAspect="1"/>
              </p:cNvGrpSpPr>
              <p:nvPr/>
            </p:nvGrpSpPr>
            <p:grpSpPr>
              <a:xfrm rot="4020000">
                <a:off x="1739313" y="5445414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8" name="Triangle isocèle 77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25" name="Connecteur droit 76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  <p:grpSp>
          <p:nvGrpSpPr>
            <p:cNvPr id="4121" name="Groupe 98"/>
            <p:cNvGrpSpPr>
              <a:grpSpLocks/>
            </p:cNvGrpSpPr>
            <p:nvPr/>
          </p:nvGrpSpPr>
          <p:grpSpPr bwMode="auto">
            <a:xfrm>
              <a:off x="2863321" y="3238500"/>
              <a:ext cx="921279" cy="412418"/>
              <a:chOff x="1726671" y="5092700"/>
              <a:chExt cx="921279" cy="412418"/>
            </a:xfrm>
          </p:grpSpPr>
          <p:grpSp>
            <p:nvGrpSpPr>
              <p:cNvPr id="43" name="Groupe 99"/>
              <p:cNvGrpSpPr>
                <a:grpSpLocks noChangeAspect="1"/>
              </p:cNvGrpSpPr>
              <p:nvPr/>
            </p:nvGrpSpPr>
            <p:grpSpPr>
              <a:xfrm rot="4020000">
                <a:off x="1739313" y="5445412"/>
                <a:ext cx="47057" cy="72341"/>
                <a:chOff x="882650" y="5270500"/>
                <a:chExt cx="425450" cy="65405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102" name="Triangle isocèle 101"/>
                <p:cNvSpPr/>
                <p:nvPr/>
              </p:nvSpPr>
              <p:spPr bwMode="auto">
                <a:xfrm>
                  <a:off x="1016000" y="5270500"/>
                  <a:ext cx="146050" cy="450850"/>
                </a:xfrm>
                <a:prstGeom prst="triangle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882650" y="5689600"/>
                  <a:ext cx="425450" cy="6350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965200" y="5753100"/>
                  <a:ext cx="247650" cy="171450"/>
                </a:xfrm>
                <a:prstGeom prst="rect">
                  <a:avLst/>
                </a:prstGeom>
                <a:grp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4123" name="Connecteur droit 100"/>
              <p:cNvCxnSpPr>
                <a:cxnSpLocks noChangeShapeType="1"/>
              </p:cNvCxnSpPr>
              <p:nvPr/>
            </p:nvCxnSpPr>
            <p:spPr bwMode="auto">
              <a:xfrm flipV="1">
                <a:off x="1795862" y="5092700"/>
                <a:ext cx="852088" cy="374110"/>
              </a:xfrm>
              <a:prstGeom prst="line">
                <a:avLst/>
              </a:prstGeom>
              <a:noFill/>
              <a:ln w="6350" algn="ctr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</p:cxnSp>
        </p:grpSp>
      </p:grpSp>
      <p:grpSp>
        <p:nvGrpSpPr>
          <p:cNvPr id="44" name="Groupe 200"/>
          <p:cNvGrpSpPr>
            <a:grpSpLocks/>
          </p:cNvGrpSpPr>
          <p:nvPr/>
        </p:nvGrpSpPr>
        <p:grpSpPr bwMode="auto">
          <a:xfrm>
            <a:off x="3749675" y="3224213"/>
            <a:ext cx="52388" cy="1463675"/>
            <a:chOff x="3749674" y="3223505"/>
            <a:chExt cx="52925" cy="1464944"/>
          </a:xfrm>
        </p:grpSpPr>
        <p:sp>
          <p:nvSpPr>
            <p:cNvPr id="194" name="Ellipse 193"/>
            <p:cNvSpPr/>
            <p:nvPr/>
          </p:nvSpPr>
          <p:spPr bwMode="auto">
            <a:xfrm>
              <a:off x="3778542" y="3223505"/>
              <a:ext cx="17642" cy="460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3749674" y="3684279"/>
              <a:ext cx="17642" cy="460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3784957" y="3696990"/>
              <a:ext cx="17642" cy="4607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3749674" y="4156175"/>
              <a:ext cx="17642" cy="460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8" name="Ellipse 197"/>
            <p:cNvSpPr/>
            <p:nvPr/>
          </p:nvSpPr>
          <p:spPr bwMode="auto">
            <a:xfrm>
              <a:off x="3784957" y="4168886"/>
              <a:ext cx="17642" cy="460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9" name="Ellipse 198"/>
            <p:cNvSpPr/>
            <p:nvPr/>
          </p:nvSpPr>
          <p:spPr bwMode="auto">
            <a:xfrm>
              <a:off x="3749674" y="4629660"/>
              <a:ext cx="17642" cy="460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0" name="Ellipse 199"/>
            <p:cNvSpPr/>
            <p:nvPr/>
          </p:nvSpPr>
          <p:spPr bwMode="auto">
            <a:xfrm>
              <a:off x="3784957" y="4642371"/>
              <a:ext cx="17642" cy="460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7593 L -0.12778 -0.0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21 0.07639 L -6.11111E-6 -1.11111E-6 " pathEditMode="fixed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-0.07778 L -3.33333E-6 -3.33333E-6 " pathEditMode="fixed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5161" y="3757697"/>
            <a:ext cx="2286000" cy="164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lang="fr-FR" smtClean="0"/>
              <a:t>Installation du module ERM</a:t>
            </a: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76225" y="1143000"/>
            <a:ext cx="8715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 smtClean="0">
                <a:solidFill>
                  <a:schemeClr val="tx2"/>
                </a:solidFill>
              </a:rPr>
              <a:t>Raccordement électrique facile sur le rooftop. </a:t>
            </a:r>
            <a:endParaRPr lang="fr-FR" sz="1600" b="1" i="1">
              <a:solidFill>
                <a:schemeClr val="tx2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3" y="1651000"/>
            <a:ext cx="355758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4211639" y="1955800"/>
            <a:ext cx="4449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Les câbles puissance du ventilateur d’extraction ainsi que le câble contrôle des moteurs de registre sont en attente sur le module ERM.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2362200" y="2209800"/>
            <a:ext cx="1676400" cy="2311400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/>
          </a:p>
        </p:txBody>
      </p:sp>
      <p:cxnSp>
        <p:nvCxnSpPr>
          <p:cNvPr id="15" name="Connecteur droit 14"/>
          <p:cNvCxnSpPr>
            <a:stCxn id="13" idx="7"/>
            <a:endCxn id="5125" idx="1"/>
          </p:cNvCxnSpPr>
          <p:nvPr/>
        </p:nvCxnSpPr>
        <p:spPr bwMode="auto">
          <a:xfrm rot="5400000" flipH="1" flipV="1">
            <a:off x="3867703" y="2204360"/>
            <a:ext cx="269330" cy="4185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8450" y="3408363"/>
            <a:ext cx="200818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7"/>
          <p:cNvSpPr>
            <a:spLocks noChangeArrowheads="1"/>
          </p:cNvSpPr>
          <p:nvPr/>
        </p:nvSpPr>
        <p:spPr bwMode="auto">
          <a:xfrm>
            <a:off x="4332288" y="3098994"/>
            <a:ext cx="2251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Les câbles se connectent sur le </a:t>
            </a:r>
            <a:r>
              <a:rPr lang="fr-FR" sz="1200" i="1" dirty="0" err="1" smtClean="0">
                <a:solidFill>
                  <a:schemeClr val="tx2"/>
                </a:solidFill>
              </a:rPr>
              <a:t>bornier</a:t>
            </a:r>
            <a:r>
              <a:rPr lang="fr-FR" sz="1200" i="1" dirty="0" smtClean="0">
                <a:solidFill>
                  <a:schemeClr val="tx2"/>
                </a:solidFill>
              </a:rPr>
              <a:t> à l’intérieur du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en suivant le schéma électrique ou l’IOM </a:t>
            </a:r>
            <a:endParaRPr lang="fr-FR" sz="1200" i="1" dirty="0">
              <a:solidFill>
                <a:schemeClr val="tx2"/>
              </a:solidFill>
            </a:endParaRPr>
          </a:p>
        </p:txBody>
      </p:sp>
      <p:pic>
        <p:nvPicPr>
          <p:cNvPr id="513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7838" y="5394325"/>
            <a:ext cx="84613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Ellipse 82"/>
          <p:cNvSpPr/>
          <p:nvPr/>
        </p:nvSpPr>
        <p:spPr bwMode="auto">
          <a:xfrm>
            <a:off x="6877050" y="3630613"/>
            <a:ext cx="547688" cy="576262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/>
          </a:p>
        </p:txBody>
      </p:sp>
      <p:cxnSp>
        <p:nvCxnSpPr>
          <p:cNvPr id="84" name="Connecteur droit 83"/>
          <p:cNvCxnSpPr>
            <a:stCxn id="2054" idx="1"/>
            <a:endCxn id="83" idx="3"/>
          </p:cNvCxnSpPr>
          <p:nvPr/>
        </p:nvCxnSpPr>
        <p:spPr bwMode="auto">
          <a:xfrm flipV="1">
            <a:off x="6405563" y="4121150"/>
            <a:ext cx="550862" cy="4476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Connecteur droit 86"/>
          <p:cNvCxnSpPr>
            <a:stCxn id="2053" idx="3"/>
            <a:endCxn id="91" idx="2"/>
          </p:cNvCxnSpPr>
          <p:nvPr/>
        </p:nvCxnSpPr>
        <p:spPr bwMode="auto">
          <a:xfrm>
            <a:off x="6403975" y="5984875"/>
            <a:ext cx="1222375" cy="2825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Ellipse 90"/>
          <p:cNvSpPr/>
          <p:nvPr/>
        </p:nvSpPr>
        <p:spPr bwMode="auto">
          <a:xfrm>
            <a:off x="7626350" y="5980113"/>
            <a:ext cx="566738" cy="576262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365125" y="5557838"/>
            <a:ext cx="3100388" cy="646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200" i="1" dirty="0" smtClean="0">
                <a:solidFill>
                  <a:schemeClr val="tx2"/>
                </a:solidFill>
              </a:rPr>
              <a:t>La procédure d’installation et de démarrage est décrite dans le document RT-SVX42A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5137" name="Rectangle 99"/>
          <p:cNvSpPr>
            <a:spLocks noChangeArrowheads="1"/>
          </p:cNvSpPr>
          <p:nvPr/>
        </p:nvSpPr>
        <p:spPr bwMode="auto">
          <a:xfrm>
            <a:off x="1241425" y="3035300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mtClean="0"/>
              <a:t>ERM</a:t>
            </a:r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lang="fr-FR" smtClean="0"/>
              <a:t>Concept Voyager II / Voyager III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276225" y="1143000"/>
            <a:ext cx="87153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Voyager II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Du fait de l’encombrement réduit dans le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, la reprise et le mélange sont gérés dans le module ERM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En conséquence, la gaine de reprise est situé sur le module ERM</a:t>
            </a:r>
          </a:p>
          <a:p>
            <a:pPr algn="l"/>
            <a:endParaRPr lang="fr-FR" sz="1200" i="1" dirty="0" smtClean="0">
              <a:solidFill>
                <a:schemeClr val="tx2"/>
              </a:solidFill>
            </a:endParaRPr>
          </a:p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Voyager III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Sur la version PHE, le mélange est effectué dans le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endParaRPr lang="fr-FR" sz="1200" i="1" dirty="0" smtClean="0">
              <a:solidFill>
                <a:schemeClr val="tx2"/>
              </a:solidFill>
            </a:endParaRP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En conséquence, la gaine de reprise est situé au même endroit que sur le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« classique »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Sur la version ERW, le mélange est effectué dans le module ERM</a:t>
            </a:r>
          </a:p>
          <a:p>
            <a:pPr algn="l"/>
            <a:endParaRPr lang="fr-FR" sz="1600" b="1" i="1" dirty="0" smtClean="0">
              <a:solidFill>
                <a:schemeClr val="tx2"/>
              </a:solidFill>
            </a:endParaRPr>
          </a:p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Echangeur à plaque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Le ventilateur d’extraction ne traite que le débit d’air extrait.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La vitesse du ventilateur d’extraction est variable selon le pourcentage d’air neuf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En standard : pressostat  de prise en glace de l’échangeur qui initie un cycle by-pass de l’échangeur pour dégivrer la partie air extrait du l’échangeur.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Condensation évacuée au travers d’un bac à condensats.</a:t>
            </a:r>
          </a:p>
          <a:p>
            <a:pPr algn="l"/>
            <a:endParaRPr lang="fr-FR" sz="1600" b="1" i="1" dirty="0" smtClean="0">
              <a:solidFill>
                <a:schemeClr val="tx2"/>
              </a:solidFill>
            </a:endParaRPr>
          </a:p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Roue de récupération d’énergie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Le ventilateur traite 100% du débit du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(ventilateur de reprise).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La vitesse du ventilateur de reprise est ajustée à la mise en service et demeure fixe pendant  la marche du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endParaRPr lang="fr-FR" sz="1200" i="1" dirty="0" smtClean="0">
              <a:solidFill>
                <a:schemeClr val="tx2"/>
              </a:solidFill>
            </a:endParaRP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Pas de condensats à gérer, ni de cycles de dégivrages.</a:t>
            </a:r>
          </a:p>
          <a:p>
            <a:pPr lvl="1" algn="l">
              <a:buFontTx/>
              <a:buChar char="•"/>
            </a:pPr>
            <a:endParaRPr lang="fr-FR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88"/>
          <p:cNvGrpSpPr>
            <a:grpSpLocks/>
          </p:cNvGrpSpPr>
          <p:nvPr/>
        </p:nvGrpSpPr>
        <p:grpSpPr bwMode="auto">
          <a:xfrm>
            <a:off x="1041400" y="1509713"/>
            <a:ext cx="3937000" cy="1401762"/>
            <a:chOff x="1559859" y="6711405"/>
            <a:chExt cx="5513099" cy="1962139"/>
          </a:xfrm>
        </p:grpSpPr>
        <p:sp>
          <p:nvSpPr>
            <p:cNvPr id="7332" name="Rectangle 37"/>
            <p:cNvSpPr>
              <a:spLocks noChangeAspect="1" noChangeArrowheads="1"/>
            </p:cNvSpPr>
            <p:nvPr/>
          </p:nvSpPr>
          <p:spPr bwMode="auto">
            <a:xfrm>
              <a:off x="1559859" y="6711405"/>
              <a:ext cx="5513099" cy="1962139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5472381" y="6758069"/>
              <a:ext cx="297885" cy="18599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837">
                <a:defRPr/>
              </a:pPr>
              <a:endParaRPr lang="fr-FR"/>
            </a:p>
          </p:txBody>
        </p:sp>
        <p:grpSp>
          <p:nvGrpSpPr>
            <p:cNvPr id="3" name="Groupe 291"/>
            <p:cNvGrpSpPr/>
            <p:nvPr/>
          </p:nvGrpSpPr>
          <p:grpSpPr>
            <a:xfrm rot="5400000">
              <a:off x="4129039" y="7027121"/>
              <a:ext cx="1154372" cy="1237129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295" name="Larme 294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  <p:sp>
            <p:nvSpPr>
              <p:cNvPr id="296" name="Ellipse 295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</p:grpSp>
        <p:cxnSp>
          <p:nvCxnSpPr>
            <p:cNvPr id="7335" name="Connecteur droit 292"/>
            <p:cNvCxnSpPr>
              <a:cxnSpLocks noChangeShapeType="1"/>
            </p:cNvCxnSpPr>
            <p:nvPr/>
          </p:nvCxnSpPr>
          <p:spPr bwMode="auto">
            <a:xfrm rot="5400000">
              <a:off x="2014757" y="7704454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336" name="Connecteur droit 293"/>
            <p:cNvCxnSpPr>
              <a:cxnSpLocks noChangeShapeType="1"/>
            </p:cNvCxnSpPr>
            <p:nvPr/>
          </p:nvCxnSpPr>
          <p:spPr bwMode="auto">
            <a:xfrm rot="5400000">
              <a:off x="3118570" y="7678907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451100" y="3787775"/>
            <a:ext cx="3930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600" b="1" i="1" dirty="0" smtClean="0">
                <a:solidFill>
                  <a:schemeClr val="tx2"/>
                </a:solidFill>
              </a:rPr>
              <a:t>Roue de récupération d’énergie</a:t>
            </a:r>
          </a:p>
          <a:p>
            <a:pPr defTabSz="912813"/>
            <a:r>
              <a:rPr lang="fr-FR" sz="1600" b="1" i="1" dirty="0" smtClean="0">
                <a:solidFill>
                  <a:schemeClr val="tx2"/>
                </a:solidFill>
              </a:rPr>
              <a:t>125-155-175-200-250-265-290-340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rot="-5400000">
            <a:off x="4608513" y="-995363"/>
            <a:ext cx="0" cy="882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fr-FR"/>
          </a:p>
        </p:txBody>
      </p:sp>
      <p:sp>
        <p:nvSpPr>
          <p:cNvPr id="7173" name="Text Box 33"/>
          <p:cNvSpPr txBox="1">
            <a:spLocks noChangeArrowheads="1"/>
          </p:cNvSpPr>
          <p:nvPr/>
        </p:nvSpPr>
        <p:spPr bwMode="auto">
          <a:xfrm>
            <a:off x="2481263" y="546100"/>
            <a:ext cx="3876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600" b="1" i="1" dirty="0" smtClean="0">
                <a:solidFill>
                  <a:schemeClr val="tx2"/>
                </a:solidFill>
              </a:rPr>
              <a:t>Echangeur à plaques</a:t>
            </a:r>
          </a:p>
          <a:p>
            <a:pPr defTabSz="912813"/>
            <a:r>
              <a:rPr lang="fr-FR" sz="1600" b="1" i="1" dirty="0" smtClean="0">
                <a:solidFill>
                  <a:schemeClr val="tx2"/>
                </a:solidFill>
              </a:rPr>
              <a:t> 125-155-175-200-250-265-290-340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7174" name="Rectangle 37"/>
          <p:cNvSpPr>
            <a:spLocks noChangeAspect="1" noChangeArrowheads="1"/>
          </p:cNvSpPr>
          <p:nvPr/>
        </p:nvSpPr>
        <p:spPr bwMode="auto">
          <a:xfrm>
            <a:off x="5065713" y="4414838"/>
            <a:ext cx="3101975" cy="1795462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7175" name="Freeform 38"/>
          <p:cNvSpPr>
            <a:spLocks noChangeAspect="1"/>
          </p:cNvSpPr>
          <p:nvPr/>
        </p:nvSpPr>
        <p:spPr bwMode="auto">
          <a:xfrm>
            <a:off x="5103813" y="5284788"/>
            <a:ext cx="3063875" cy="885825"/>
          </a:xfrm>
          <a:custGeom>
            <a:avLst/>
            <a:gdLst>
              <a:gd name="T0" fmla="*/ 0 w 2193"/>
              <a:gd name="T1" fmla="*/ 2147483647 h 634"/>
              <a:gd name="T2" fmla="*/ 2147483647 w 2193"/>
              <a:gd name="T3" fmla="*/ 0 h 634"/>
              <a:gd name="T4" fmla="*/ 2147483647 w 2193"/>
              <a:gd name="T5" fmla="*/ 2147483647 h 634"/>
              <a:gd name="T6" fmla="*/ 0 60000 65536"/>
              <a:gd name="T7" fmla="*/ 0 60000 65536"/>
              <a:gd name="T8" fmla="*/ 0 60000 65536"/>
              <a:gd name="T9" fmla="*/ 0 w 2193"/>
              <a:gd name="T10" fmla="*/ 0 h 634"/>
              <a:gd name="T11" fmla="*/ 2193 w 2193"/>
              <a:gd name="T12" fmla="*/ 634 h 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3" h="634">
                <a:moveTo>
                  <a:pt x="0" y="634"/>
                </a:moveTo>
                <a:lnTo>
                  <a:pt x="610" y="0"/>
                </a:lnTo>
                <a:lnTo>
                  <a:pt x="2193" y="1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algn="ctr"/>
            <a:endParaRPr lang="fr-FR"/>
          </a:p>
        </p:txBody>
      </p:sp>
      <p:grpSp>
        <p:nvGrpSpPr>
          <p:cNvPr id="4" name="Group 39"/>
          <p:cNvGrpSpPr>
            <a:grpSpLocks noChangeAspect="1"/>
          </p:cNvGrpSpPr>
          <p:nvPr/>
        </p:nvGrpSpPr>
        <p:grpSpPr bwMode="auto">
          <a:xfrm>
            <a:off x="6083300" y="5462588"/>
            <a:ext cx="633413" cy="635000"/>
            <a:chOff x="2838" y="2638"/>
            <a:chExt cx="453" cy="453"/>
          </a:xfrm>
        </p:grpSpPr>
        <p:sp>
          <p:nvSpPr>
            <p:cNvPr id="7330" name="Oval 40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331" name="AutoShape 41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7177" name="Rectangle 46"/>
          <p:cNvSpPr>
            <a:spLocks noChangeAspect="1" noChangeArrowheads="1"/>
          </p:cNvSpPr>
          <p:nvPr/>
        </p:nvSpPr>
        <p:spPr bwMode="auto">
          <a:xfrm>
            <a:off x="7158038" y="4437063"/>
            <a:ext cx="325437" cy="1747837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454545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grpSp>
        <p:nvGrpSpPr>
          <p:cNvPr id="5" name="Group 49"/>
          <p:cNvGrpSpPr>
            <a:grpSpLocks noChangeAspect="1"/>
          </p:cNvGrpSpPr>
          <p:nvPr/>
        </p:nvGrpSpPr>
        <p:grpSpPr bwMode="auto">
          <a:xfrm>
            <a:off x="6089650" y="5105400"/>
            <a:ext cx="750888" cy="188913"/>
            <a:chOff x="364" y="1406"/>
            <a:chExt cx="703" cy="194"/>
          </a:xfrm>
        </p:grpSpPr>
        <p:sp>
          <p:nvSpPr>
            <p:cNvPr id="7316" name="Rectangle 50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grpSp>
          <p:nvGrpSpPr>
            <p:cNvPr id="6" name="Group 51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</p:grpSpPr>
          <p:grpSp>
            <p:nvGrpSpPr>
              <p:cNvPr id="7" name="Group 52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</p:grpSpPr>
            <p:sp>
              <p:nvSpPr>
                <p:cNvPr id="7328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29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" name="Group 55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</p:grpSpPr>
            <p:sp>
              <p:nvSpPr>
                <p:cNvPr id="7326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27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9" name="Group 58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</p:grpSpPr>
            <p:sp>
              <p:nvSpPr>
                <p:cNvPr id="7324" name="Line 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25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" name="Group 61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</p:grpSpPr>
            <p:sp>
              <p:nvSpPr>
                <p:cNvPr id="7322" name="Line 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23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7179" name="Rectangle 93"/>
          <p:cNvSpPr>
            <a:spLocks noChangeAspect="1" noChangeArrowheads="1"/>
          </p:cNvSpPr>
          <p:nvPr/>
        </p:nvSpPr>
        <p:spPr bwMode="auto">
          <a:xfrm>
            <a:off x="4987925" y="1112838"/>
            <a:ext cx="3101975" cy="17970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7180" name="Line 94"/>
          <p:cNvSpPr>
            <a:spLocks noChangeAspect="1" noChangeShapeType="1"/>
          </p:cNvSpPr>
          <p:nvPr/>
        </p:nvSpPr>
        <p:spPr bwMode="auto">
          <a:xfrm>
            <a:off x="7518400" y="1997075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fr-FR"/>
          </a:p>
        </p:txBody>
      </p:sp>
      <p:grpSp>
        <p:nvGrpSpPr>
          <p:cNvPr id="11" name="Group 95"/>
          <p:cNvGrpSpPr>
            <a:grpSpLocks noChangeAspect="1"/>
          </p:cNvGrpSpPr>
          <p:nvPr/>
        </p:nvGrpSpPr>
        <p:grpSpPr bwMode="auto">
          <a:xfrm>
            <a:off x="7372350" y="1239838"/>
            <a:ext cx="633413" cy="633412"/>
            <a:chOff x="2838" y="2638"/>
            <a:chExt cx="453" cy="453"/>
          </a:xfrm>
        </p:grpSpPr>
        <p:sp>
          <p:nvSpPr>
            <p:cNvPr id="7314" name="Oval 96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315" name="AutoShape 97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 117"/>
          <p:cNvGrpSpPr>
            <a:grpSpLocks noChangeAspect="1"/>
          </p:cNvGrpSpPr>
          <p:nvPr/>
        </p:nvGrpSpPr>
        <p:grpSpPr bwMode="auto">
          <a:xfrm rot="-2680404">
            <a:off x="5010150" y="2203450"/>
            <a:ext cx="752475" cy="188913"/>
            <a:chOff x="364" y="1406"/>
            <a:chExt cx="703" cy="194"/>
          </a:xfrm>
        </p:grpSpPr>
        <p:sp>
          <p:nvSpPr>
            <p:cNvPr id="7300" name="Rectangle 118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grpSp>
          <p:nvGrpSpPr>
            <p:cNvPr id="13" name="Group 119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</p:grpSpPr>
          <p:grpSp>
            <p:nvGrpSpPr>
              <p:cNvPr id="14" name="Group 120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</p:grpSpPr>
            <p:sp>
              <p:nvSpPr>
                <p:cNvPr id="7312" name="Line 1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13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5" name="Group 123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</p:grpSpPr>
            <p:sp>
              <p:nvSpPr>
                <p:cNvPr id="7310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11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 126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</p:grpSpPr>
            <p:sp>
              <p:nvSpPr>
                <p:cNvPr id="7308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09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7" name="Group 129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</p:grpSpPr>
            <p:sp>
              <p:nvSpPr>
                <p:cNvPr id="7306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07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7183" name="Rectangle 132"/>
          <p:cNvSpPr>
            <a:spLocks noChangeAspect="1" noChangeArrowheads="1"/>
          </p:cNvSpPr>
          <p:nvPr/>
        </p:nvSpPr>
        <p:spPr bwMode="auto">
          <a:xfrm rot="2643322">
            <a:off x="6061075" y="1382713"/>
            <a:ext cx="1266825" cy="12668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7184" name="Line 134"/>
          <p:cNvSpPr>
            <a:spLocks noChangeAspect="1" noChangeShapeType="1"/>
          </p:cNvSpPr>
          <p:nvPr/>
        </p:nvSpPr>
        <p:spPr bwMode="auto">
          <a:xfrm flipV="1">
            <a:off x="5019675" y="1997075"/>
            <a:ext cx="833438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fr-FR"/>
          </a:p>
        </p:txBody>
      </p:sp>
      <p:sp>
        <p:nvSpPr>
          <p:cNvPr id="11285" name="AutoShape 144"/>
          <p:cNvSpPr>
            <a:spLocks noChangeAspect="1" noChangeArrowheads="1"/>
          </p:cNvSpPr>
          <p:nvPr/>
        </p:nvSpPr>
        <p:spPr bwMode="auto">
          <a:xfrm>
            <a:off x="4343400" y="1654175"/>
            <a:ext cx="644525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00FF00"/>
          </a:solidFill>
          <a:ln w="38100" cmpd="dbl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/>
            <a:endParaRPr lang="fr-FR" sz="1000" b="1"/>
          </a:p>
        </p:txBody>
      </p:sp>
      <p:sp>
        <p:nvSpPr>
          <p:cNvPr id="11288" name="AutoShape 167"/>
          <p:cNvSpPr>
            <a:spLocks noChangeAspect="1" noChangeArrowheads="1"/>
          </p:cNvSpPr>
          <p:nvPr/>
        </p:nvSpPr>
        <p:spPr bwMode="auto">
          <a:xfrm rot="2630395">
            <a:off x="5038725" y="1952625"/>
            <a:ext cx="725488" cy="681038"/>
          </a:xfrm>
          <a:prstGeom prst="leftArrow">
            <a:avLst>
              <a:gd name="adj1" fmla="val 50000"/>
              <a:gd name="adj2" fmla="val 26632"/>
            </a:avLst>
          </a:prstGeom>
          <a:solidFill>
            <a:srgbClr val="FFFF66">
              <a:alpha val="70195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eaVert" wrap="none" lIns="65306" tIns="32653" rIns="65306" bIns="32653" anchor="ctr"/>
          <a:lstStyle/>
          <a:p>
            <a:pPr algn="ctr" defTabSz="912813"/>
            <a:endParaRPr lang="fr-FR" sz="1000" b="1"/>
          </a:p>
        </p:txBody>
      </p:sp>
      <p:sp>
        <p:nvSpPr>
          <p:cNvPr id="10265" name="AutoShape 170"/>
          <p:cNvSpPr>
            <a:spLocks noChangeAspect="1" noChangeArrowheads="1"/>
          </p:cNvSpPr>
          <p:nvPr/>
        </p:nvSpPr>
        <p:spPr bwMode="auto">
          <a:xfrm>
            <a:off x="6840538" y="4513263"/>
            <a:ext cx="866775" cy="681037"/>
          </a:xfrm>
          <a:prstGeom prst="leftArrow">
            <a:avLst>
              <a:gd name="adj1" fmla="val 50000"/>
              <a:gd name="adj2" fmla="val 43514"/>
            </a:avLst>
          </a:prstGeom>
          <a:gradFill>
            <a:gsLst>
              <a:gs pos="17000">
                <a:schemeClr val="accent2">
                  <a:lumMod val="20000"/>
                  <a:lumOff val="80000"/>
                  <a:alpha val="71000"/>
                </a:schemeClr>
              </a:gs>
              <a:gs pos="89000">
                <a:schemeClr val="accent2">
                  <a:lumMod val="75000"/>
                  <a:alpha val="64000"/>
                </a:schemeClr>
              </a:gs>
            </a:gsLst>
            <a:lin ang="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8" name="Groupe 209"/>
          <p:cNvGrpSpPr>
            <a:grpSpLocks/>
          </p:cNvGrpSpPr>
          <p:nvPr/>
        </p:nvGrpSpPr>
        <p:grpSpPr bwMode="auto">
          <a:xfrm>
            <a:off x="5340350" y="1090613"/>
            <a:ext cx="3390900" cy="2079625"/>
            <a:chOff x="5340350" y="1090613"/>
            <a:chExt cx="3390900" cy="2079625"/>
          </a:xfrm>
        </p:grpSpPr>
        <p:sp>
          <p:nvSpPr>
            <p:cNvPr id="10258" name="AutoShape 142"/>
            <p:cNvSpPr>
              <a:spLocks noChangeAspect="1" noChangeArrowheads="1"/>
            </p:cNvSpPr>
            <p:nvPr/>
          </p:nvSpPr>
          <p:spPr bwMode="auto">
            <a:xfrm rot="8002065">
              <a:off x="5810251" y="1638300"/>
              <a:ext cx="1776412" cy="681037"/>
            </a:xfrm>
            <a:prstGeom prst="leftArrow">
              <a:avLst>
                <a:gd name="adj1" fmla="val 50000"/>
                <a:gd name="adj2" fmla="val 65210"/>
              </a:avLst>
            </a:prstGeom>
            <a:gradFill>
              <a:gsLst>
                <a:gs pos="72000">
                  <a:srgbClr val="FFFF00"/>
                </a:gs>
                <a:gs pos="19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298" name="AutoShape 145"/>
            <p:cNvSpPr>
              <a:spLocks noChangeAspect="1" noChangeArrowheads="1"/>
            </p:cNvSpPr>
            <p:nvPr/>
          </p:nvSpPr>
          <p:spPr bwMode="auto">
            <a:xfrm rot="5400000">
              <a:off x="5581650" y="2495550"/>
              <a:ext cx="433388" cy="915988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algn="ctr" defTabSz="912813"/>
              <a:endParaRPr lang="fr-FR" sz="1000" b="1"/>
            </a:p>
          </p:txBody>
        </p:sp>
        <p:sp>
          <p:nvSpPr>
            <p:cNvPr id="10267" name="AutoShape 210"/>
            <p:cNvSpPr>
              <a:spLocks noChangeAspect="1" noChangeArrowheads="1"/>
            </p:cNvSpPr>
            <p:nvPr/>
          </p:nvSpPr>
          <p:spPr bwMode="auto">
            <a:xfrm flipH="1">
              <a:off x="8389938" y="1093788"/>
              <a:ext cx="341312" cy="850900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algn="ctr" defTabSz="912813">
                <a:defRPr/>
              </a:pPr>
              <a:endParaRPr lang="fr-FR" sz="1000" b="1"/>
            </a:p>
          </p:txBody>
        </p:sp>
      </p:grpSp>
      <p:grpSp>
        <p:nvGrpSpPr>
          <p:cNvPr id="19" name="Groupe 208"/>
          <p:cNvGrpSpPr>
            <a:grpSpLocks/>
          </p:cNvGrpSpPr>
          <p:nvPr/>
        </p:nvGrpSpPr>
        <p:grpSpPr bwMode="auto">
          <a:xfrm>
            <a:off x="5776913" y="1671638"/>
            <a:ext cx="3040062" cy="1233487"/>
            <a:chOff x="5776913" y="1671638"/>
            <a:chExt cx="3040824" cy="1233868"/>
          </a:xfrm>
        </p:grpSpPr>
        <p:sp>
          <p:nvSpPr>
            <p:cNvPr id="10259" name="AutoShape 143"/>
            <p:cNvSpPr>
              <a:spLocks noChangeAspect="1" noChangeArrowheads="1"/>
            </p:cNvSpPr>
            <p:nvPr/>
          </p:nvSpPr>
          <p:spPr bwMode="auto">
            <a:xfrm rot="2602065">
              <a:off x="5776913" y="1671638"/>
              <a:ext cx="1778000" cy="681037"/>
            </a:xfrm>
            <a:prstGeom prst="leftArrow">
              <a:avLst>
                <a:gd name="adj1" fmla="val 50000"/>
                <a:gd name="adj2" fmla="val 65268"/>
              </a:avLst>
            </a:prstGeom>
            <a:gradFill>
              <a:gsLst>
                <a:gs pos="17000">
                  <a:schemeClr val="accent2">
                    <a:lumMod val="20000"/>
                    <a:lumOff val="80000"/>
                    <a:alpha val="71000"/>
                  </a:schemeClr>
                </a:gs>
                <a:gs pos="89000">
                  <a:schemeClr val="accent2">
                    <a:lumMod val="75000"/>
                    <a:alpha val="64000"/>
                  </a:schemeClr>
                </a:gs>
              </a:gsLst>
              <a:lin ang="0" scaled="0"/>
            </a:gra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68" name="AutoShape 211"/>
            <p:cNvSpPr>
              <a:spLocks noChangeAspect="1" noChangeArrowheads="1"/>
            </p:cNvSpPr>
            <p:nvPr/>
          </p:nvSpPr>
          <p:spPr bwMode="auto">
            <a:xfrm>
              <a:off x="8476339" y="2054343"/>
              <a:ext cx="341398" cy="851163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6">
                <a:lumMod val="75000"/>
              </a:schemeClr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ctr" defTabSz="912813">
                <a:defRPr/>
              </a:pPr>
              <a:endParaRPr lang="fr-FR" sz="1000" b="1"/>
            </a:p>
          </p:txBody>
        </p:sp>
      </p:grpSp>
      <p:grpSp>
        <p:nvGrpSpPr>
          <p:cNvPr id="20" name="Groupe 212"/>
          <p:cNvGrpSpPr>
            <a:grpSpLocks/>
          </p:cNvGrpSpPr>
          <p:nvPr/>
        </p:nvGrpSpPr>
        <p:grpSpPr bwMode="auto">
          <a:xfrm>
            <a:off x="5283200" y="5411788"/>
            <a:ext cx="3509963" cy="1069975"/>
            <a:chOff x="5283200" y="5411788"/>
            <a:chExt cx="3509963" cy="1069975"/>
          </a:xfrm>
        </p:grpSpPr>
        <p:sp>
          <p:nvSpPr>
            <p:cNvPr id="7289" name="AutoShape 168"/>
            <p:cNvSpPr>
              <a:spLocks noChangeAspect="1" noChangeArrowheads="1"/>
            </p:cNvSpPr>
            <p:nvPr/>
          </p:nvSpPr>
          <p:spPr bwMode="auto">
            <a:xfrm rot="5400000">
              <a:off x="5525294" y="5806281"/>
              <a:ext cx="433388" cy="917575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algn="ctr" defTabSz="912813"/>
              <a:endParaRPr lang="fr-FR" sz="1000" b="1"/>
            </a:p>
          </p:txBody>
        </p:sp>
        <p:grpSp>
          <p:nvGrpSpPr>
            <p:cNvPr id="21" name="Groupe 211"/>
            <p:cNvGrpSpPr>
              <a:grpSpLocks/>
            </p:cNvGrpSpPr>
            <p:nvPr/>
          </p:nvGrpSpPr>
          <p:grpSpPr bwMode="auto">
            <a:xfrm>
              <a:off x="6886575" y="5411788"/>
              <a:ext cx="1906588" cy="860425"/>
              <a:chOff x="6886575" y="5411788"/>
              <a:chExt cx="1906588" cy="860425"/>
            </a:xfrm>
          </p:grpSpPr>
          <p:sp>
            <p:nvSpPr>
              <p:cNvPr id="10266" name="AutoShape 173"/>
              <p:cNvSpPr>
                <a:spLocks noChangeAspect="1" noChangeArrowheads="1"/>
              </p:cNvSpPr>
              <p:nvPr/>
            </p:nvSpPr>
            <p:spPr bwMode="auto">
              <a:xfrm flipH="1">
                <a:off x="6886575" y="5411788"/>
                <a:ext cx="954088" cy="681037"/>
              </a:xfrm>
              <a:prstGeom prst="leftArrow">
                <a:avLst>
                  <a:gd name="adj1" fmla="val 50000"/>
                  <a:gd name="adj2" fmla="val 43533"/>
                </a:avLst>
              </a:prstGeom>
              <a:gradFill>
                <a:gsLst>
                  <a:gs pos="72000">
                    <a:srgbClr val="FFFF00"/>
                  </a:gs>
                  <a:gs pos="19000">
                    <a:schemeClr val="accent2">
                      <a:lumMod val="60000"/>
                      <a:lumOff val="40000"/>
                    </a:schemeClr>
                  </a:gs>
                </a:gsLst>
                <a:lin ang="0" scaled="0"/>
              </a:gra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lIns="65306" tIns="32653" rIns="65306" bIns="32653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269" name="AutoShape 212"/>
              <p:cNvSpPr>
                <a:spLocks noChangeAspect="1" noChangeArrowheads="1"/>
              </p:cNvSpPr>
              <p:nvPr/>
            </p:nvSpPr>
            <p:spPr bwMode="auto">
              <a:xfrm flipH="1">
                <a:off x="8437563" y="5419725"/>
                <a:ext cx="355600" cy="852488"/>
              </a:xfrm>
              <a:prstGeom prst="leftArrow">
                <a:avLst>
                  <a:gd name="adj1" fmla="val 52509"/>
                  <a:gd name="adj2" fmla="val 6312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lIns="65306" tIns="32653" rIns="65306" bIns="32653" anchor="ctr"/>
              <a:lstStyle/>
              <a:p>
                <a:pPr algn="ctr" defTabSz="912813">
                  <a:defRPr/>
                </a:pPr>
                <a:endParaRPr lang="fr-FR" sz="1000" b="1"/>
              </a:p>
            </p:txBody>
          </p:sp>
        </p:grpSp>
      </p:grpSp>
      <p:sp>
        <p:nvSpPr>
          <p:cNvPr id="10270" name="AutoShape 213"/>
          <p:cNvSpPr>
            <a:spLocks noChangeAspect="1" noChangeArrowheads="1"/>
          </p:cNvSpPr>
          <p:nvPr/>
        </p:nvSpPr>
        <p:spPr bwMode="auto">
          <a:xfrm>
            <a:off x="8356600" y="4402138"/>
            <a:ext cx="355600" cy="849312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6">
              <a:lumMod val="75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>
              <a:defRPr/>
            </a:pPr>
            <a:endParaRPr lang="fr-FR" sz="1000" b="1"/>
          </a:p>
        </p:txBody>
      </p:sp>
      <p:sp>
        <p:nvSpPr>
          <p:cNvPr id="7194" name="AutoShape 216"/>
          <p:cNvSpPr>
            <a:spLocks noChangeArrowheads="1"/>
          </p:cNvSpPr>
          <p:nvPr/>
        </p:nvSpPr>
        <p:spPr bwMode="auto">
          <a:xfrm>
            <a:off x="7210425" y="5108575"/>
            <a:ext cx="233363" cy="425450"/>
          </a:xfrm>
          <a:prstGeom prst="curvedUpArrow">
            <a:avLst>
              <a:gd name="adj1" fmla="val 20000"/>
              <a:gd name="adj2" fmla="val 40000"/>
              <a:gd name="adj3" fmla="val 607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grpSp>
        <p:nvGrpSpPr>
          <p:cNvPr id="22" name="Group 30"/>
          <p:cNvGrpSpPr>
            <a:grpSpLocks/>
          </p:cNvGrpSpPr>
          <p:nvPr/>
        </p:nvGrpSpPr>
        <p:grpSpPr bwMode="auto">
          <a:xfrm flipH="1">
            <a:off x="8087413" y="1210753"/>
            <a:ext cx="144009" cy="662214"/>
            <a:chOff x="342" y="3262"/>
            <a:chExt cx="127" cy="584"/>
          </a:xfrm>
          <a:solidFill>
            <a:schemeClr val="bg1"/>
          </a:solidFill>
        </p:grpSpPr>
        <p:sp>
          <p:nvSpPr>
            <p:cNvPr id="177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7877968" y="4452047"/>
            <a:ext cx="189366" cy="779204"/>
            <a:chOff x="386" y="2886"/>
            <a:chExt cx="392" cy="1069"/>
          </a:xfrm>
          <a:solidFill>
            <a:schemeClr val="bg1"/>
          </a:solidFill>
        </p:grpSpPr>
        <p:sp>
          <p:nvSpPr>
            <p:cNvPr id="183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4" name="Group 9"/>
            <p:cNvGrpSpPr>
              <a:grpSpLocks/>
            </p:cNvGrpSpPr>
            <p:nvPr/>
          </p:nvGrpSpPr>
          <p:grpSpPr bwMode="auto">
            <a:xfrm>
              <a:off x="398" y="2897"/>
              <a:ext cx="368" cy="1024"/>
              <a:chOff x="392" y="2910"/>
              <a:chExt cx="368" cy="1347"/>
            </a:xfrm>
            <a:grpFill/>
          </p:grpSpPr>
          <p:sp>
            <p:nvSpPr>
              <p:cNvPr id="185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6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7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8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25" name="Group 30"/>
          <p:cNvGrpSpPr>
            <a:grpSpLocks/>
          </p:cNvGrpSpPr>
          <p:nvPr/>
        </p:nvGrpSpPr>
        <p:grpSpPr bwMode="auto">
          <a:xfrm flipH="1">
            <a:off x="8167687" y="5430587"/>
            <a:ext cx="144009" cy="662214"/>
            <a:chOff x="342" y="3262"/>
            <a:chExt cx="127" cy="584"/>
          </a:xfrm>
          <a:solidFill>
            <a:schemeClr val="bg1"/>
          </a:solidFill>
        </p:grpSpPr>
        <p:sp>
          <p:nvSpPr>
            <p:cNvPr id="190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1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2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3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4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201" name="Rectangle 237"/>
          <p:cNvSpPr>
            <a:spLocks noChangeArrowheads="1"/>
          </p:cNvSpPr>
          <p:nvPr/>
        </p:nvSpPr>
        <p:spPr bwMode="auto">
          <a:xfrm>
            <a:off x="7494588" y="1449388"/>
            <a:ext cx="415925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EXF</a:t>
            </a:r>
          </a:p>
        </p:txBody>
      </p:sp>
      <p:sp>
        <p:nvSpPr>
          <p:cNvPr id="7202" name="Rectangle 240"/>
          <p:cNvSpPr>
            <a:spLocks noChangeArrowheads="1"/>
          </p:cNvSpPr>
          <p:nvPr/>
        </p:nvSpPr>
        <p:spPr bwMode="auto">
          <a:xfrm>
            <a:off x="6184900" y="5678488"/>
            <a:ext cx="417513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EXF</a:t>
            </a:r>
          </a:p>
        </p:txBody>
      </p:sp>
      <p:sp>
        <p:nvSpPr>
          <p:cNvPr id="7203" name="Rectangle 242"/>
          <p:cNvSpPr>
            <a:spLocks noChangeArrowheads="1"/>
          </p:cNvSpPr>
          <p:nvPr/>
        </p:nvSpPr>
        <p:spPr bwMode="auto">
          <a:xfrm>
            <a:off x="7716838" y="4451350"/>
            <a:ext cx="388937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sp>
        <p:nvSpPr>
          <p:cNvPr id="7204" name="Rectangle 245"/>
          <p:cNvSpPr>
            <a:spLocks noChangeArrowheads="1"/>
          </p:cNvSpPr>
          <p:nvPr/>
        </p:nvSpPr>
        <p:spPr bwMode="auto">
          <a:xfrm>
            <a:off x="7601458" y="2533650"/>
            <a:ext cx="388938" cy="242888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sp>
        <p:nvSpPr>
          <p:cNvPr id="7205" name="Rectangle 248"/>
          <p:cNvSpPr>
            <a:spLocks noChangeArrowheads="1"/>
          </p:cNvSpPr>
          <p:nvPr/>
        </p:nvSpPr>
        <p:spPr bwMode="auto">
          <a:xfrm>
            <a:off x="8074025" y="977900"/>
            <a:ext cx="457200" cy="242888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GDR</a:t>
            </a:r>
          </a:p>
        </p:txBody>
      </p:sp>
      <p:sp>
        <p:nvSpPr>
          <p:cNvPr id="7206" name="Rectangle 249"/>
          <p:cNvSpPr>
            <a:spLocks noChangeArrowheads="1"/>
          </p:cNvSpPr>
          <p:nvPr/>
        </p:nvSpPr>
        <p:spPr bwMode="auto">
          <a:xfrm>
            <a:off x="8156575" y="6118225"/>
            <a:ext cx="457200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GDR</a:t>
            </a:r>
          </a:p>
        </p:txBody>
      </p:sp>
      <p:sp>
        <p:nvSpPr>
          <p:cNvPr id="7207" name="Rectangle 251"/>
          <p:cNvSpPr>
            <a:spLocks noChangeArrowheads="1"/>
          </p:cNvSpPr>
          <p:nvPr/>
        </p:nvSpPr>
        <p:spPr bwMode="auto">
          <a:xfrm>
            <a:off x="6484938" y="1174750"/>
            <a:ext cx="423862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HTX</a:t>
            </a:r>
          </a:p>
        </p:txBody>
      </p:sp>
      <p:sp>
        <p:nvSpPr>
          <p:cNvPr id="7208" name="Rectangle 254"/>
          <p:cNvSpPr>
            <a:spLocks noChangeArrowheads="1"/>
          </p:cNvSpPr>
          <p:nvPr/>
        </p:nvSpPr>
        <p:spPr bwMode="auto">
          <a:xfrm>
            <a:off x="7086600" y="4451350"/>
            <a:ext cx="423863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HTX</a:t>
            </a:r>
          </a:p>
        </p:txBody>
      </p:sp>
      <p:sp>
        <p:nvSpPr>
          <p:cNvPr id="7210" name="Rectangle 258"/>
          <p:cNvSpPr>
            <a:spLocks noChangeArrowheads="1"/>
          </p:cNvSpPr>
          <p:nvPr/>
        </p:nvSpPr>
        <p:spPr bwMode="auto">
          <a:xfrm>
            <a:off x="5765800" y="5006975"/>
            <a:ext cx="457200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MXD</a:t>
            </a:r>
          </a:p>
        </p:txBody>
      </p:sp>
      <p:sp>
        <p:nvSpPr>
          <p:cNvPr id="7211" name="Rectangle 259"/>
          <p:cNvSpPr>
            <a:spLocks noChangeArrowheads="1"/>
          </p:cNvSpPr>
          <p:nvPr/>
        </p:nvSpPr>
        <p:spPr bwMode="auto">
          <a:xfrm>
            <a:off x="5283200" y="1795463"/>
            <a:ext cx="457200" cy="242887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MXD</a:t>
            </a:r>
          </a:p>
        </p:txBody>
      </p:sp>
      <p:grpSp>
        <p:nvGrpSpPr>
          <p:cNvPr id="26" name="Groupe 286"/>
          <p:cNvGrpSpPr>
            <a:grpSpLocks/>
          </p:cNvGrpSpPr>
          <p:nvPr/>
        </p:nvGrpSpPr>
        <p:grpSpPr bwMode="auto">
          <a:xfrm>
            <a:off x="8186738" y="4508500"/>
            <a:ext cx="144462" cy="661988"/>
            <a:chOff x="11964191" y="6163470"/>
            <a:chExt cx="201614" cy="927100"/>
          </a:xfrm>
        </p:grpSpPr>
        <p:sp>
          <p:nvSpPr>
            <p:cNvPr id="7258" name="Rectangle 31"/>
            <p:cNvSpPr>
              <a:spLocks noChangeArrowheads="1"/>
            </p:cNvSpPr>
            <p:nvPr/>
          </p:nvSpPr>
          <p:spPr bwMode="auto">
            <a:xfrm flipH="1">
              <a:off x="11964193" y="6163470"/>
              <a:ext cx="201612" cy="927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259" name="Freeform 32"/>
            <p:cNvSpPr>
              <a:spLocks/>
            </p:cNvSpPr>
            <p:nvPr/>
          </p:nvSpPr>
          <p:spPr bwMode="auto">
            <a:xfrm flipH="1">
              <a:off x="11964191" y="6163470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260" name="Freeform 32"/>
            <p:cNvSpPr>
              <a:spLocks/>
            </p:cNvSpPr>
            <p:nvPr/>
          </p:nvSpPr>
          <p:spPr bwMode="auto">
            <a:xfrm flipH="1">
              <a:off x="11964191" y="6396832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261" name="Freeform 32"/>
            <p:cNvSpPr>
              <a:spLocks/>
            </p:cNvSpPr>
            <p:nvPr/>
          </p:nvSpPr>
          <p:spPr bwMode="auto">
            <a:xfrm flipH="1">
              <a:off x="11964191" y="6630194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262" name="Freeform 32"/>
            <p:cNvSpPr>
              <a:spLocks/>
            </p:cNvSpPr>
            <p:nvPr/>
          </p:nvSpPr>
          <p:spPr bwMode="auto">
            <a:xfrm flipH="1">
              <a:off x="11964191" y="6863557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7213" name="Rectangle 292"/>
          <p:cNvSpPr>
            <a:spLocks noChangeArrowheads="1"/>
          </p:cNvSpPr>
          <p:nvPr/>
        </p:nvSpPr>
        <p:spPr bwMode="auto">
          <a:xfrm>
            <a:off x="8186738" y="4273550"/>
            <a:ext cx="414337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LVR</a:t>
            </a:r>
          </a:p>
        </p:txBody>
      </p: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6903710" y="5366423"/>
            <a:ext cx="189366" cy="779204"/>
            <a:chOff x="386" y="2886"/>
            <a:chExt cx="392" cy="1069"/>
          </a:xfrm>
          <a:solidFill>
            <a:schemeClr val="bg1"/>
          </a:solidFill>
        </p:grpSpPr>
        <p:sp>
          <p:nvSpPr>
            <p:cNvPr id="270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8" name="Group 9"/>
            <p:cNvGrpSpPr>
              <a:grpSpLocks/>
            </p:cNvGrpSpPr>
            <p:nvPr/>
          </p:nvGrpSpPr>
          <p:grpSpPr bwMode="auto">
            <a:xfrm>
              <a:off x="398" y="2892"/>
              <a:ext cx="368" cy="1024"/>
              <a:chOff x="392" y="2910"/>
              <a:chExt cx="368" cy="1347"/>
            </a:xfrm>
            <a:grpFill/>
          </p:grpSpPr>
          <p:sp>
            <p:nvSpPr>
              <p:cNvPr id="272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3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4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5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7215" name="Rectangle 244"/>
          <p:cNvSpPr>
            <a:spLocks noChangeArrowheads="1"/>
          </p:cNvSpPr>
          <p:nvPr/>
        </p:nvSpPr>
        <p:spPr bwMode="auto">
          <a:xfrm>
            <a:off x="6716713" y="5918200"/>
            <a:ext cx="388937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grpSp>
        <p:nvGrpSpPr>
          <p:cNvPr id="29" name="Groupe 287"/>
          <p:cNvGrpSpPr>
            <a:grpSpLocks/>
          </p:cNvGrpSpPr>
          <p:nvPr/>
        </p:nvGrpSpPr>
        <p:grpSpPr bwMode="auto">
          <a:xfrm>
            <a:off x="1114425" y="4794250"/>
            <a:ext cx="3937000" cy="1401763"/>
            <a:chOff x="1559859" y="6711405"/>
            <a:chExt cx="5513099" cy="1962139"/>
          </a:xfrm>
        </p:grpSpPr>
        <p:sp>
          <p:nvSpPr>
            <p:cNvPr id="7253" name="Rectangle 37"/>
            <p:cNvSpPr>
              <a:spLocks noChangeAspect="1" noChangeArrowheads="1"/>
            </p:cNvSpPr>
            <p:nvPr/>
          </p:nvSpPr>
          <p:spPr bwMode="auto">
            <a:xfrm>
              <a:off x="1559859" y="6711405"/>
              <a:ext cx="5513099" cy="1962139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5472381" y="6758070"/>
              <a:ext cx="297885" cy="1859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837">
                <a:defRPr/>
              </a:pPr>
              <a:endParaRPr lang="fr-FR"/>
            </a:p>
          </p:txBody>
        </p:sp>
        <p:grpSp>
          <p:nvGrpSpPr>
            <p:cNvPr id="30" name="Groupe 281"/>
            <p:cNvGrpSpPr/>
            <p:nvPr/>
          </p:nvGrpSpPr>
          <p:grpSpPr>
            <a:xfrm rot="5400000">
              <a:off x="4129039" y="7027121"/>
              <a:ext cx="1154372" cy="1237129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280" name="Larme 279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  <p:sp>
            <p:nvSpPr>
              <p:cNvPr id="281" name="Ellipse 280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</p:grpSp>
        <p:cxnSp>
          <p:nvCxnSpPr>
            <p:cNvPr id="7256" name="Connecteur droit 285"/>
            <p:cNvCxnSpPr>
              <a:cxnSpLocks noChangeShapeType="1"/>
            </p:cNvCxnSpPr>
            <p:nvPr/>
          </p:nvCxnSpPr>
          <p:spPr bwMode="auto">
            <a:xfrm rot="5400000">
              <a:off x="2014757" y="7704454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57" name="Connecteur droit 286"/>
            <p:cNvCxnSpPr>
              <a:cxnSpLocks noChangeShapeType="1"/>
            </p:cNvCxnSpPr>
            <p:nvPr/>
          </p:nvCxnSpPr>
          <p:spPr bwMode="auto">
            <a:xfrm rot="5400000">
              <a:off x="3118570" y="7678907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1324" name="AutoShape 172"/>
          <p:cNvSpPr>
            <a:spLocks noChangeAspect="1" noChangeArrowheads="1"/>
          </p:cNvSpPr>
          <p:nvPr/>
        </p:nvSpPr>
        <p:spPr bwMode="auto">
          <a:xfrm rot="-5400000">
            <a:off x="2281238" y="2670175"/>
            <a:ext cx="400050" cy="84772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00B050"/>
          </a:solidFill>
          <a:ln w="38100" cmpd="dbl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/>
            <a:endParaRPr lang="fr-FR" sz="1000" b="1"/>
          </a:p>
        </p:txBody>
      </p:sp>
      <p:grpSp>
        <p:nvGrpSpPr>
          <p:cNvPr id="31" name="Groupe 213"/>
          <p:cNvGrpSpPr>
            <a:grpSpLocks/>
          </p:cNvGrpSpPr>
          <p:nvPr/>
        </p:nvGrpSpPr>
        <p:grpSpPr bwMode="auto">
          <a:xfrm>
            <a:off x="2101850" y="4860925"/>
            <a:ext cx="4689475" cy="1752600"/>
            <a:chOff x="2101850" y="4860925"/>
            <a:chExt cx="4689475" cy="1752600"/>
          </a:xfrm>
        </p:grpSpPr>
        <p:sp>
          <p:nvSpPr>
            <p:cNvPr id="7250" name="AutoShape 166"/>
            <p:cNvSpPr>
              <a:spLocks noChangeAspect="1" noChangeArrowheads="1"/>
            </p:cNvSpPr>
            <p:nvPr/>
          </p:nvSpPr>
          <p:spPr bwMode="auto">
            <a:xfrm rot="5400000">
              <a:off x="6165057" y="4806156"/>
              <a:ext cx="571500" cy="681037"/>
            </a:xfrm>
            <a:prstGeom prst="leftArrow">
              <a:avLst>
                <a:gd name="adj1" fmla="val 50000"/>
                <a:gd name="adj2" fmla="val 26574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algn="ctr" defTabSz="912813"/>
              <a:endParaRPr lang="fr-FR" sz="1000" b="1"/>
            </a:p>
          </p:txBody>
        </p:sp>
        <p:sp>
          <p:nvSpPr>
            <p:cNvPr id="7251" name="AutoShape 172"/>
            <p:cNvSpPr>
              <a:spLocks noChangeAspect="1" noChangeArrowheads="1"/>
            </p:cNvSpPr>
            <p:nvPr/>
          </p:nvSpPr>
          <p:spPr bwMode="auto">
            <a:xfrm rot="-5400000">
              <a:off x="2324100" y="5991225"/>
              <a:ext cx="400050" cy="844550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00B050"/>
            </a:solidFill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ctr" defTabSz="912813"/>
              <a:endParaRPr lang="fr-FR" sz="1000" b="1"/>
            </a:p>
          </p:txBody>
        </p:sp>
        <p:sp>
          <p:nvSpPr>
            <p:cNvPr id="7252" name="AutoShape 172"/>
            <p:cNvSpPr>
              <a:spLocks noChangeAspect="1" noChangeArrowheads="1"/>
            </p:cNvSpPr>
            <p:nvPr/>
          </p:nvSpPr>
          <p:spPr bwMode="auto">
            <a:xfrm>
              <a:off x="4421188" y="4975225"/>
              <a:ext cx="644525" cy="915988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00FF00"/>
            </a:solidFill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ctr" defTabSz="912813"/>
              <a:endParaRPr lang="fr-FR" sz="1000" b="1"/>
            </a:p>
          </p:txBody>
        </p:sp>
      </p:grpSp>
      <p:sp>
        <p:nvSpPr>
          <p:cNvPr id="7219" name="Rectangle 251"/>
          <p:cNvSpPr>
            <a:spLocks noChangeArrowheads="1"/>
          </p:cNvSpPr>
          <p:nvPr/>
        </p:nvSpPr>
        <p:spPr bwMode="auto">
          <a:xfrm>
            <a:off x="1111250" y="1590675"/>
            <a:ext cx="854075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ROOFTOP</a:t>
            </a:r>
          </a:p>
        </p:txBody>
      </p:sp>
      <p:sp>
        <p:nvSpPr>
          <p:cNvPr id="7220" name="Rectangle 251"/>
          <p:cNvSpPr>
            <a:spLocks noChangeArrowheads="1"/>
          </p:cNvSpPr>
          <p:nvPr/>
        </p:nvSpPr>
        <p:spPr bwMode="auto">
          <a:xfrm>
            <a:off x="1141413" y="4848225"/>
            <a:ext cx="854075" cy="242888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ROOFTOP</a:t>
            </a:r>
          </a:p>
        </p:txBody>
      </p:sp>
      <p:grpSp>
        <p:nvGrpSpPr>
          <p:cNvPr id="160" name="Group 7"/>
          <p:cNvGrpSpPr>
            <a:grpSpLocks/>
          </p:cNvGrpSpPr>
          <p:nvPr/>
        </p:nvGrpSpPr>
        <p:grpSpPr bwMode="auto">
          <a:xfrm>
            <a:off x="4150794" y="4839674"/>
            <a:ext cx="162789" cy="626848"/>
            <a:chOff x="386" y="2886"/>
            <a:chExt cx="392" cy="1069"/>
          </a:xfrm>
          <a:solidFill>
            <a:schemeClr val="bg1"/>
          </a:solidFill>
        </p:grpSpPr>
        <p:sp>
          <p:nvSpPr>
            <p:cNvPr id="166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61" name="Group 9"/>
            <p:cNvGrpSpPr>
              <a:grpSpLocks/>
            </p:cNvGrpSpPr>
            <p:nvPr/>
          </p:nvGrpSpPr>
          <p:grpSpPr bwMode="auto">
            <a:xfrm>
              <a:off x="398" y="2896"/>
              <a:ext cx="368" cy="1024"/>
              <a:chOff x="392" y="2910"/>
              <a:chExt cx="368" cy="1347"/>
            </a:xfrm>
            <a:grpFill/>
          </p:grpSpPr>
          <p:sp>
            <p:nvSpPr>
              <p:cNvPr id="168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9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0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1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62" name="Group 7"/>
          <p:cNvGrpSpPr>
            <a:grpSpLocks/>
          </p:cNvGrpSpPr>
          <p:nvPr/>
        </p:nvGrpSpPr>
        <p:grpSpPr bwMode="auto">
          <a:xfrm>
            <a:off x="4150794" y="5495656"/>
            <a:ext cx="162789" cy="626848"/>
            <a:chOff x="386" y="2886"/>
            <a:chExt cx="392" cy="1069"/>
          </a:xfrm>
          <a:solidFill>
            <a:schemeClr val="bg1"/>
          </a:solidFill>
        </p:grpSpPr>
        <p:sp>
          <p:nvSpPr>
            <p:cNvPr id="173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63" name="Group 9"/>
            <p:cNvGrpSpPr>
              <a:grpSpLocks/>
            </p:cNvGrpSpPr>
            <p:nvPr/>
          </p:nvGrpSpPr>
          <p:grpSpPr bwMode="auto">
            <a:xfrm>
              <a:off x="398" y="2895"/>
              <a:ext cx="368" cy="1024"/>
              <a:chOff x="392" y="2910"/>
              <a:chExt cx="368" cy="1347"/>
            </a:xfrm>
            <a:grpFill/>
          </p:grpSpPr>
          <p:sp>
            <p:nvSpPr>
              <p:cNvPr id="175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6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2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4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64" name="Group 7"/>
          <p:cNvGrpSpPr>
            <a:grpSpLocks/>
          </p:cNvGrpSpPr>
          <p:nvPr/>
        </p:nvGrpSpPr>
        <p:grpSpPr bwMode="auto">
          <a:xfrm>
            <a:off x="4084533" y="1553135"/>
            <a:ext cx="162789" cy="626848"/>
            <a:chOff x="386" y="2886"/>
            <a:chExt cx="392" cy="1069"/>
          </a:xfrm>
          <a:solidFill>
            <a:schemeClr val="bg1"/>
          </a:solidFill>
        </p:grpSpPr>
        <p:sp>
          <p:nvSpPr>
            <p:cNvPr id="195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65" name="Group 9"/>
            <p:cNvGrpSpPr>
              <a:grpSpLocks/>
            </p:cNvGrpSpPr>
            <p:nvPr/>
          </p:nvGrpSpPr>
          <p:grpSpPr bwMode="auto">
            <a:xfrm>
              <a:off x="398" y="2895"/>
              <a:ext cx="368" cy="1024"/>
              <a:chOff x="392" y="2910"/>
              <a:chExt cx="368" cy="1347"/>
            </a:xfrm>
            <a:grpFill/>
          </p:grpSpPr>
          <p:sp>
            <p:nvSpPr>
              <p:cNvPr id="197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98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99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0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67" name="Group 7"/>
          <p:cNvGrpSpPr>
            <a:grpSpLocks/>
          </p:cNvGrpSpPr>
          <p:nvPr/>
        </p:nvGrpSpPr>
        <p:grpSpPr bwMode="auto">
          <a:xfrm>
            <a:off x="4084533" y="2209117"/>
            <a:ext cx="162789" cy="626848"/>
            <a:chOff x="386" y="2886"/>
            <a:chExt cx="392" cy="1069"/>
          </a:xfrm>
          <a:solidFill>
            <a:schemeClr val="bg1"/>
          </a:solidFill>
        </p:grpSpPr>
        <p:sp>
          <p:nvSpPr>
            <p:cNvPr id="202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72" name="Group 9"/>
            <p:cNvGrpSpPr>
              <a:grpSpLocks/>
            </p:cNvGrpSpPr>
            <p:nvPr/>
          </p:nvGrpSpPr>
          <p:grpSpPr bwMode="auto">
            <a:xfrm>
              <a:off x="398" y="2894"/>
              <a:ext cx="368" cy="1024"/>
              <a:chOff x="392" y="2910"/>
              <a:chExt cx="368" cy="1347"/>
            </a:xfrm>
            <a:grpFill/>
          </p:grpSpPr>
          <p:sp>
            <p:nvSpPr>
              <p:cNvPr id="204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5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6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7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722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lang="fr-FR" smtClean="0"/>
              <a:t>Voyager II</a:t>
            </a:r>
          </a:p>
        </p:txBody>
      </p:sp>
      <p:grpSp>
        <p:nvGrpSpPr>
          <p:cNvPr id="174" name="Group 232"/>
          <p:cNvGrpSpPr>
            <a:grpSpLocks noChangeAspect="1"/>
          </p:cNvGrpSpPr>
          <p:nvPr/>
        </p:nvGrpSpPr>
        <p:grpSpPr bwMode="auto">
          <a:xfrm>
            <a:off x="5791599" y="1578131"/>
            <a:ext cx="236384" cy="378686"/>
            <a:chOff x="2003" y="4753"/>
            <a:chExt cx="201" cy="322"/>
          </a:xfrm>
        </p:grpSpPr>
        <p:sp>
          <p:nvSpPr>
            <p:cNvPr id="222" name="Rectangle 233"/>
            <p:cNvSpPr>
              <a:spLocks noChangeAspect="1" noChangeArrowheads="1"/>
            </p:cNvSpPr>
            <p:nvPr/>
          </p:nvSpPr>
          <p:spPr bwMode="auto">
            <a:xfrm rot="-2878536">
              <a:off x="1945" y="4831"/>
              <a:ext cx="322" cy="1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89" name="Group 234"/>
            <p:cNvGrpSpPr>
              <a:grpSpLocks noChangeAspect="1"/>
            </p:cNvGrpSpPr>
            <p:nvPr/>
          </p:nvGrpSpPr>
          <p:grpSpPr bwMode="auto">
            <a:xfrm rot="16239241" flipV="1">
              <a:off x="1995" y="4930"/>
              <a:ext cx="110" cy="93"/>
              <a:chOff x="923" y="1440"/>
              <a:chExt cx="136" cy="127"/>
            </a:xfrm>
          </p:grpSpPr>
          <p:sp>
            <p:nvSpPr>
              <p:cNvPr id="227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8" name="Oval 236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6" name="Group 237"/>
            <p:cNvGrpSpPr>
              <a:grpSpLocks noChangeAspect="1"/>
            </p:cNvGrpSpPr>
            <p:nvPr/>
          </p:nvGrpSpPr>
          <p:grpSpPr bwMode="auto">
            <a:xfrm rot="16239241" flipV="1">
              <a:off x="2103" y="4810"/>
              <a:ext cx="110" cy="93"/>
              <a:chOff x="923" y="1440"/>
              <a:chExt cx="136" cy="127"/>
            </a:xfrm>
          </p:grpSpPr>
          <p:sp>
            <p:nvSpPr>
              <p:cNvPr id="225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6" name="Oval 239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29" name="Rectangle 256"/>
          <p:cNvSpPr>
            <a:spLocks noChangeArrowheads="1"/>
          </p:cNvSpPr>
          <p:nvPr/>
        </p:nvSpPr>
        <p:spPr bwMode="auto">
          <a:xfrm>
            <a:off x="5469652" y="1474571"/>
            <a:ext cx="484428" cy="26161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BPD</a:t>
            </a:r>
          </a:p>
        </p:txBody>
      </p:sp>
      <p:sp>
        <p:nvSpPr>
          <p:cNvPr id="230" name="Rectangle 285"/>
          <p:cNvSpPr>
            <a:spLocks noChangeArrowheads="1"/>
          </p:cNvSpPr>
          <p:nvPr/>
        </p:nvSpPr>
        <p:spPr bwMode="auto">
          <a:xfrm>
            <a:off x="5660109" y="1169552"/>
            <a:ext cx="476412" cy="26161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FRD</a:t>
            </a:r>
          </a:p>
        </p:txBody>
      </p:sp>
      <p:grpSp>
        <p:nvGrpSpPr>
          <p:cNvPr id="201" name="Group 117"/>
          <p:cNvGrpSpPr>
            <a:grpSpLocks noChangeAspect="1"/>
          </p:cNvGrpSpPr>
          <p:nvPr/>
        </p:nvGrpSpPr>
        <p:grpSpPr bwMode="auto">
          <a:xfrm rot="-2680404">
            <a:off x="5968440" y="1312029"/>
            <a:ext cx="623827" cy="156896"/>
            <a:chOff x="364" y="1406"/>
            <a:chExt cx="703" cy="194"/>
          </a:xfrm>
        </p:grpSpPr>
        <p:sp>
          <p:nvSpPr>
            <p:cNvPr id="232" name="Rectangle 118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3" name="Group 119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</p:grpSpPr>
          <p:grpSp>
            <p:nvGrpSpPr>
              <p:cNvPr id="208" name="Group 120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</p:grpSpPr>
            <p:sp>
              <p:nvSpPr>
                <p:cNvPr id="244" name="Line 1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5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9" name="Group 123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</p:grpSpPr>
            <p:sp>
              <p:nvSpPr>
                <p:cNvPr id="242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3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10" name="Group 126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</p:grpSpPr>
            <p:sp>
              <p:nvSpPr>
                <p:cNvPr id="240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1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11" name="Group 129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</p:grpSpPr>
            <p:sp>
              <p:nvSpPr>
                <p:cNvPr id="238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9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12" name="Group 7"/>
          <p:cNvGrpSpPr>
            <a:grpSpLocks noChangeAspect="1"/>
          </p:cNvGrpSpPr>
          <p:nvPr/>
        </p:nvGrpSpPr>
        <p:grpSpPr bwMode="auto">
          <a:xfrm rot="2460000">
            <a:off x="7539085" y="2032552"/>
            <a:ext cx="219296" cy="902130"/>
            <a:chOff x="386" y="2886"/>
            <a:chExt cx="392" cy="1069"/>
          </a:xfrm>
        </p:grpSpPr>
        <p:sp>
          <p:nvSpPr>
            <p:cNvPr id="247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13" name="Group 9"/>
            <p:cNvGrpSpPr>
              <a:grpSpLocks/>
            </p:cNvGrpSpPr>
            <p:nvPr/>
          </p:nvGrpSpPr>
          <p:grpSpPr bwMode="auto">
            <a:xfrm>
              <a:off x="398" y="2896"/>
              <a:ext cx="368" cy="1024"/>
              <a:chOff x="392" y="2910"/>
              <a:chExt cx="368" cy="1347"/>
            </a:xfrm>
          </p:grpSpPr>
          <p:sp>
            <p:nvSpPr>
              <p:cNvPr id="249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0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1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2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 animBg="1"/>
      <p:bldP spid="11288" grpId="0" animBg="1"/>
      <p:bldP spid="10270" grpId="0" animBg="1"/>
      <p:bldP spid="113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 rot="-5400000">
            <a:off x="4633913" y="-995363"/>
            <a:ext cx="0" cy="882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2" name="Groupe 288"/>
          <p:cNvGrpSpPr>
            <a:grpSpLocks/>
          </p:cNvGrpSpPr>
          <p:nvPr/>
        </p:nvGrpSpPr>
        <p:grpSpPr bwMode="auto">
          <a:xfrm>
            <a:off x="454025" y="1141413"/>
            <a:ext cx="4754563" cy="1819275"/>
            <a:chOff x="1559859" y="6711405"/>
            <a:chExt cx="5513099" cy="1962139"/>
          </a:xfrm>
        </p:grpSpPr>
        <p:sp>
          <p:nvSpPr>
            <p:cNvPr id="12368" name="Rectangle 37"/>
            <p:cNvSpPr>
              <a:spLocks noChangeAspect="1" noChangeArrowheads="1"/>
            </p:cNvSpPr>
            <p:nvPr/>
          </p:nvSpPr>
          <p:spPr bwMode="auto">
            <a:xfrm>
              <a:off x="1559859" y="6711405"/>
              <a:ext cx="5513099" cy="1962139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5473331" y="6759346"/>
              <a:ext cx="296364" cy="1859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837">
                <a:defRPr/>
              </a:pPr>
              <a:endParaRPr lang="en-US" dirty="0"/>
            </a:p>
          </p:txBody>
        </p:sp>
        <p:grpSp>
          <p:nvGrpSpPr>
            <p:cNvPr id="3" name="Groupe 291"/>
            <p:cNvGrpSpPr/>
            <p:nvPr/>
          </p:nvGrpSpPr>
          <p:grpSpPr>
            <a:xfrm rot="5400000">
              <a:off x="4129039" y="7027121"/>
              <a:ext cx="1154372" cy="1237129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295" name="Larme 294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837">
                  <a:defRPr/>
                </a:pPr>
                <a:endParaRPr lang="en-US" dirty="0"/>
              </a:p>
            </p:txBody>
          </p:sp>
          <p:sp>
            <p:nvSpPr>
              <p:cNvPr id="296" name="Ellipse 295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837">
                  <a:defRPr/>
                </a:pPr>
                <a:endParaRPr lang="en-US" dirty="0"/>
              </a:p>
            </p:txBody>
          </p:sp>
        </p:grpSp>
        <p:cxnSp>
          <p:nvCxnSpPr>
            <p:cNvPr id="12371" name="Connecteur droit 292"/>
            <p:cNvCxnSpPr>
              <a:cxnSpLocks noChangeShapeType="1"/>
            </p:cNvCxnSpPr>
            <p:nvPr/>
          </p:nvCxnSpPr>
          <p:spPr bwMode="auto">
            <a:xfrm rot="5400000">
              <a:off x="2014757" y="7704454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72" name="Connecteur droit 293"/>
            <p:cNvCxnSpPr>
              <a:cxnSpLocks noChangeShapeType="1"/>
            </p:cNvCxnSpPr>
            <p:nvPr/>
          </p:nvCxnSpPr>
          <p:spPr bwMode="auto">
            <a:xfrm rot="5400000">
              <a:off x="3118570" y="7678907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2293" name="Rectangle 251"/>
          <p:cNvSpPr>
            <a:spLocks noChangeArrowheads="1"/>
          </p:cNvSpPr>
          <p:nvPr/>
        </p:nvSpPr>
        <p:spPr bwMode="auto">
          <a:xfrm>
            <a:off x="454025" y="1185863"/>
            <a:ext cx="854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ROOFTOP</a:t>
            </a:r>
          </a:p>
        </p:txBody>
      </p:sp>
      <p:sp>
        <p:nvSpPr>
          <p:cNvPr id="12294" name="Rectangle 6"/>
          <p:cNvSpPr>
            <a:spLocks noChangeAspect="1" noChangeArrowheads="1"/>
          </p:cNvSpPr>
          <p:nvPr/>
        </p:nvSpPr>
        <p:spPr bwMode="auto">
          <a:xfrm>
            <a:off x="5248275" y="1162050"/>
            <a:ext cx="3101975" cy="17970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fr-FR"/>
          </a:p>
        </p:txBody>
      </p:sp>
      <p:sp>
        <p:nvSpPr>
          <p:cNvPr id="12295" name="Rectangle 7"/>
          <p:cNvSpPr>
            <a:spLocks noChangeAspect="1" noChangeArrowheads="1"/>
          </p:cNvSpPr>
          <p:nvPr/>
        </p:nvSpPr>
        <p:spPr bwMode="auto">
          <a:xfrm rot="2643322">
            <a:off x="5763832" y="1431925"/>
            <a:ext cx="1268412" cy="12668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fr-FR"/>
          </a:p>
        </p:txBody>
      </p:sp>
      <p:sp>
        <p:nvSpPr>
          <p:cNvPr id="12296" name="Line 8"/>
          <p:cNvSpPr>
            <a:spLocks noChangeAspect="1" noChangeShapeType="1"/>
          </p:cNvSpPr>
          <p:nvPr/>
        </p:nvSpPr>
        <p:spPr bwMode="auto">
          <a:xfrm>
            <a:off x="7287387" y="2046288"/>
            <a:ext cx="10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7629525" y="1250465"/>
            <a:ext cx="633413" cy="633412"/>
            <a:chOff x="2838" y="2638"/>
            <a:chExt cx="453" cy="453"/>
          </a:xfrm>
          <a:noFill/>
        </p:grpSpPr>
        <p:sp>
          <p:nvSpPr>
            <p:cNvPr id="11428" name="Oval 10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29" name="AutoShape 11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2298" name="Text Box 35"/>
          <p:cNvSpPr txBox="1">
            <a:spLocks noChangeArrowheads="1"/>
          </p:cNvSpPr>
          <p:nvPr/>
        </p:nvSpPr>
        <p:spPr bwMode="auto">
          <a:xfrm>
            <a:off x="2930525" y="547688"/>
            <a:ext cx="3055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1" i="1" dirty="0" err="1" smtClean="0">
                <a:solidFill>
                  <a:schemeClr val="tx2"/>
                </a:solidFill>
              </a:rPr>
              <a:t>Echangeur</a:t>
            </a:r>
            <a:r>
              <a:rPr lang="en-US" sz="1600" b="1" i="1" dirty="0" smtClean="0">
                <a:solidFill>
                  <a:schemeClr val="tx2"/>
                </a:solidFill>
              </a:rPr>
              <a:t> à plaques</a:t>
            </a:r>
          </a:p>
          <a:p>
            <a:pPr defTabSz="912813"/>
            <a:r>
              <a:rPr lang="en-US" sz="1600" b="1" i="1" dirty="0" smtClean="0">
                <a:solidFill>
                  <a:schemeClr val="tx2"/>
                </a:solidFill>
              </a:rPr>
              <a:t>275-300-350-400-500-600</a:t>
            </a:r>
            <a:endParaRPr lang="en-US" sz="1600" b="1" i="1" dirty="0">
              <a:solidFill>
                <a:schemeClr val="tx2"/>
              </a:solidFill>
            </a:endParaRPr>
          </a:p>
        </p:txBody>
      </p:sp>
      <p:grpSp>
        <p:nvGrpSpPr>
          <p:cNvPr id="5" name="Groupe 255"/>
          <p:cNvGrpSpPr/>
          <p:nvPr/>
        </p:nvGrpSpPr>
        <p:grpSpPr>
          <a:xfrm>
            <a:off x="4562475" y="1228725"/>
            <a:ext cx="4300538" cy="1736725"/>
            <a:chOff x="4562475" y="1228725"/>
            <a:chExt cx="4300538" cy="1736725"/>
          </a:xfrm>
        </p:grpSpPr>
        <p:sp>
          <p:nvSpPr>
            <p:cNvPr id="11277" name="AutoShape 178"/>
            <p:cNvSpPr>
              <a:spLocks noChangeAspect="1" noChangeArrowheads="1"/>
            </p:cNvSpPr>
            <p:nvPr/>
          </p:nvSpPr>
          <p:spPr bwMode="auto">
            <a:xfrm rot="2602065">
              <a:off x="5571998" y="1574886"/>
              <a:ext cx="1778000" cy="681038"/>
            </a:xfrm>
            <a:prstGeom prst="leftArrow">
              <a:avLst>
                <a:gd name="adj1" fmla="val 50000"/>
                <a:gd name="adj2" fmla="val 65268"/>
              </a:avLst>
            </a:prstGeom>
            <a:gradFill>
              <a:gsLst>
                <a:gs pos="17000">
                  <a:schemeClr val="accent2">
                    <a:lumMod val="20000"/>
                    <a:lumOff val="80000"/>
                    <a:alpha val="71000"/>
                  </a:schemeClr>
                </a:gs>
                <a:gs pos="89000">
                  <a:schemeClr val="accent2">
                    <a:lumMod val="75000"/>
                    <a:alpha val="64000"/>
                  </a:schemeClr>
                </a:gs>
              </a:gsLst>
              <a:lin ang="0" scaled="0"/>
            </a:gra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78" name="AutoShape 199"/>
            <p:cNvSpPr>
              <a:spLocks noChangeAspect="1" noChangeArrowheads="1"/>
            </p:cNvSpPr>
            <p:nvPr/>
          </p:nvSpPr>
          <p:spPr bwMode="auto">
            <a:xfrm>
              <a:off x="4562475" y="1228725"/>
              <a:ext cx="454025" cy="661988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defTabSz="912813">
                <a:defRPr/>
              </a:pPr>
              <a:endParaRPr lang="fr-FR"/>
            </a:p>
          </p:txBody>
        </p:sp>
        <p:sp>
          <p:nvSpPr>
            <p:cNvPr id="11281" name="AutoShape 209"/>
            <p:cNvSpPr>
              <a:spLocks noChangeAspect="1" noChangeArrowheads="1"/>
            </p:cNvSpPr>
            <p:nvPr/>
          </p:nvSpPr>
          <p:spPr bwMode="auto">
            <a:xfrm>
              <a:off x="8521700" y="2166938"/>
              <a:ext cx="341313" cy="798512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6">
                <a:lumMod val="75000"/>
              </a:schemeClr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defTabSz="912813">
                <a:defRPr/>
              </a:pPr>
              <a:endParaRPr lang="fr-FR" sz="1000" b="1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>
            <a:off x="8370446" y="1221568"/>
            <a:ext cx="144009" cy="662214"/>
            <a:chOff x="342" y="3262"/>
            <a:chExt cx="127" cy="584"/>
          </a:xfrm>
          <a:noFill/>
        </p:grpSpPr>
        <p:sp>
          <p:nvSpPr>
            <p:cNvPr id="217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8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9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0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1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2311" name="Rectangle 238"/>
          <p:cNvSpPr>
            <a:spLocks noChangeArrowheads="1"/>
          </p:cNvSpPr>
          <p:nvPr/>
        </p:nvSpPr>
        <p:spPr bwMode="auto">
          <a:xfrm>
            <a:off x="7750175" y="1479550"/>
            <a:ext cx="4159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EXF</a:t>
            </a:r>
          </a:p>
        </p:txBody>
      </p:sp>
      <p:sp>
        <p:nvSpPr>
          <p:cNvPr id="12312" name="Rectangle 246"/>
          <p:cNvSpPr>
            <a:spLocks noChangeArrowheads="1"/>
          </p:cNvSpPr>
          <p:nvPr/>
        </p:nvSpPr>
        <p:spPr bwMode="auto">
          <a:xfrm>
            <a:off x="7775575" y="2587625"/>
            <a:ext cx="3889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sp>
        <p:nvSpPr>
          <p:cNvPr id="12313" name="Rectangle 247"/>
          <p:cNvSpPr>
            <a:spLocks noChangeArrowheads="1"/>
          </p:cNvSpPr>
          <p:nvPr/>
        </p:nvSpPr>
        <p:spPr bwMode="auto">
          <a:xfrm>
            <a:off x="8307388" y="1020763"/>
            <a:ext cx="457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GDR</a:t>
            </a:r>
          </a:p>
        </p:txBody>
      </p:sp>
      <p:sp>
        <p:nvSpPr>
          <p:cNvPr id="12314" name="Rectangle 252"/>
          <p:cNvSpPr>
            <a:spLocks noChangeArrowheads="1"/>
          </p:cNvSpPr>
          <p:nvPr/>
        </p:nvSpPr>
        <p:spPr bwMode="auto">
          <a:xfrm>
            <a:off x="6198489" y="1347788"/>
            <a:ext cx="4238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HTX</a:t>
            </a:r>
          </a:p>
        </p:txBody>
      </p:sp>
      <p:sp>
        <p:nvSpPr>
          <p:cNvPr id="12315" name="Rectangle 255"/>
          <p:cNvSpPr>
            <a:spLocks noChangeArrowheads="1"/>
          </p:cNvSpPr>
          <p:nvPr/>
        </p:nvSpPr>
        <p:spPr bwMode="auto">
          <a:xfrm>
            <a:off x="5275326" y="1481011"/>
            <a:ext cx="4397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BPD</a:t>
            </a:r>
          </a:p>
        </p:txBody>
      </p:sp>
      <p:grpSp>
        <p:nvGrpSpPr>
          <p:cNvPr id="7" name="Group 20"/>
          <p:cNvGrpSpPr>
            <a:grpSpLocks noChangeAspect="1"/>
          </p:cNvGrpSpPr>
          <p:nvPr/>
        </p:nvGrpSpPr>
        <p:grpSpPr bwMode="auto">
          <a:xfrm rot="16200000">
            <a:off x="4745831" y="1494146"/>
            <a:ext cx="750888" cy="190500"/>
            <a:chOff x="364" y="1406"/>
            <a:chExt cx="703" cy="194"/>
          </a:xfrm>
          <a:noFill/>
        </p:grpSpPr>
        <p:sp>
          <p:nvSpPr>
            <p:cNvPr id="11383" name="Rectangle 21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8" name="Group 22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9" name="Group 23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95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96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0" name="Group 26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93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94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1" name="Group 29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91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92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2" name="Group 32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89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90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13" name="Group 20"/>
          <p:cNvGrpSpPr>
            <a:grpSpLocks noChangeAspect="1"/>
          </p:cNvGrpSpPr>
          <p:nvPr/>
        </p:nvGrpSpPr>
        <p:grpSpPr bwMode="auto">
          <a:xfrm rot="18984615">
            <a:off x="4297363" y="2339490"/>
            <a:ext cx="752475" cy="190500"/>
            <a:chOff x="364" y="1406"/>
            <a:chExt cx="703" cy="194"/>
          </a:xfrm>
          <a:noFill/>
        </p:grpSpPr>
        <p:sp>
          <p:nvSpPr>
            <p:cNvPr id="11369" name="Rectangle 21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4" name="Group 22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15" name="Group 23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81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8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6" name="Group 26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79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8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7" name="Group 29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77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7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8" name="Group 32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75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76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cxnSp>
        <p:nvCxnSpPr>
          <p:cNvPr id="12320" name="Connecteur droit 277"/>
          <p:cNvCxnSpPr>
            <a:cxnSpLocks noChangeShapeType="1"/>
          </p:cNvCxnSpPr>
          <p:nvPr/>
        </p:nvCxnSpPr>
        <p:spPr bwMode="auto">
          <a:xfrm rot="10800000" flipV="1">
            <a:off x="4283075" y="2051050"/>
            <a:ext cx="925513" cy="890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9" name="Groupe 260"/>
          <p:cNvGrpSpPr/>
          <p:nvPr/>
        </p:nvGrpSpPr>
        <p:grpSpPr>
          <a:xfrm>
            <a:off x="1712913" y="1882775"/>
            <a:ext cx="2989262" cy="1325563"/>
            <a:chOff x="1712913" y="1882775"/>
            <a:chExt cx="2989262" cy="1325563"/>
          </a:xfrm>
        </p:grpSpPr>
        <p:sp>
          <p:nvSpPr>
            <p:cNvPr id="12292" name="AutoShape 172"/>
            <p:cNvSpPr>
              <a:spLocks noChangeAspect="1" noChangeArrowheads="1"/>
            </p:cNvSpPr>
            <p:nvPr/>
          </p:nvSpPr>
          <p:spPr bwMode="auto">
            <a:xfrm rot="-5400000">
              <a:off x="1935957" y="2585244"/>
              <a:ext cx="400050" cy="846137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00B050"/>
            </a:solidFill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defTabSz="912813"/>
              <a:endParaRPr lang="fr-FR" sz="1000" b="1"/>
            </a:p>
          </p:txBody>
        </p:sp>
        <p:sp>
          <p:nvSpPr>
            <p:cNvPr id="12321" name="AutoShape 207"/>
            <p:cNvSpPr>
              <a:spLocks noChangeAspect="1" noChangeArrowheads="1"/>
            </p:cNvSpPr>
            <p:nvPr/>
          </p:nvSpPr>
          <p:spPr bwMode="auto">
            <a:xfrm rot="13820615" flipH="1">
              <a:off x="4179888" y="1882775"/>
              <a:ext cx="522288" cy="522287"/>
            </a:xfrm>
            <a:prstGeom prst="leftArrow">
              <a:avLst>
                <a:gd name="adj1" fmla="val 52509"/>
                <a:gd name="adj2" fmla="val 66107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</p:grpSp>
      <p:grpSp>
        <p:nvGrpSpPr>
          <p:cNvPr id="20" name="Groupe 256"/>
          <p:cNvGrpSpPr/>
          <p:nvPr/>
        </p:nvGrpSpPr>
        <p:grpSpPr>
          <a:xfrm>
            <a:off x="4279900" y="1109663"/>
            <a:ext cx="4708525" cy="2132012"/>
            <a:chOff x="4279900" y="1109663"/>
            <a:chExt cx="4708525" cy="2132012"/>
          </a:xfrm>
        </p:grpSpPr>
        <p:sp>
          <p:nvSpPr>
            <p:cNvPr id="11276" name="AutoShape 176"/>
            <p:cNvSpPr>
              <a:spLocks noChangeAspect="1" noChangeArrowheads="1"/>
            </p:cNvSpPr>
            <p:nvPr/>
          </p:nvSpPr>
          <p:spPr bwMode="auto">
            <a:xfrm rot="8002065">
              <a:off x="5636609" y="1681957"/>
              <a:ext cx="1776413" cy="679450"/>
            </a:xfrm>
            <a:prstGeom prst="leftArrow">
              <a:avLst>
                <a:gd name="adj1" fmla="val 50000"/>
                <a:gd name="adj2" fmla="val 65362"/>
              </a:avLst>
            </a:prstGeom>
            <a:gradFill>
              <a:gsLst>
                <a:gs pos="72000">
                  <a:srgbClr val="FFFF00"/>
                </a:gs>
                <a:gs pos="19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04" name="AutoShape 207"/>
            <p:cNvSpPr>
              <a:spLocks noChangeAspect="1" noChangeArrowheads="1"/>
            </p:cNvSpPr>
            <p:nvPr/>
          </p:nvSpPr>
          <p:spPr bwMode="auto">
            <a:xfrm flipH="1">
              <a:off x="4991100" y="2239963"/>
              <a:ext cx="412750" cy="677862"/>
            </a:xfrm>
            <a:prstGeom prst="leftArrow">
              <a:avLst>
                <a:gd name="adj1" fmla="val 52509"/>
                <a:gd name="adj2" fmla="val 66106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  <p:sp>
          <p:nvSpPr>
            <p:cNvPr id="11280" name="AutoShape 208"/>
            <p:cNvSpPr>
              <a:spLocks noChangeAspect="1" noChangeArrowheads="1"/>
            </p:cNvSpPr>
            <p:nvPr/>
          </p:nvSpPr>
          <p:spPr bwMode="auto">
            <a:xfrm flipH="1">
              <a:off x="8647113" y="1109663"/>
              <a:ext cx="341312" cy="798512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defTabSz="912813">
                <a:defRPr/>
              </a:pPr>
              <a:endParaRPr lang="fr-FR" sz="1000" b="1"/>
            </a:p>
          </p:txBody>
        </p:sp>
        <p:sp>
          <p:nvSpPr>
            <p:cNvPr id="12322" name="AutoShape 168"/>
            <p:cNvSpPr>
              <a:spLocks noChangeAspect="1" noChangeArrowheads="1"/>
            </p:cNvSpPr>
            <p:nvPr/>
          </p:nvSpPr>
          <p:spPr bwMode="auto">
            <a:xfrm rot="5400000">
              <a:off x="4521994" y="2566194"/>
              <a:ext cx="433387" cy="917575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</p:grpSp>
      <p:grpSp>
        <p:nvGrpSpPr>
          <p:cNvPr id="21" name="Groupe 288"/>
          <p:cNvGrpSpPr>
            <a:grpSpLocks/>
          </p:cNvGrpSpPr>
          <p:nvPr/>
        </p:nvGrpSpPr>
        <p:grpSpPr bwMode="auto">
          <a:xfrm>
            <a:off x="482600" y="4298950"/>
            <a:ext cx="4756150" cy="1841500"/>
            <a:chOff x="1559859" y="6711405"/>
            <a:chExt cx="5513099" cy="1973255"/>
          </a:xfrm>
        </p:grpSpPr>
        <p:sp>
          <p:nvSpPr>
            <p:cNvPr id="12363" name="Rectangle 37"/>
            <p:cNvSpPr>
              <a:spLocks noChangeAspect="1" noChangeArrowheads="1"/>
            </p:cNvSpPr>
            <p:nvPr/>
          </p:nvSpPr>
          <p:spPr bwMode="auto">
            <a:xfrm>
              <a:off x="1559859" y="6722521"/>
              <a:ext cx="5513099" cy="1962139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5472025" y="6759035"/>
              <a:ext cx="298105" cy="18592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837">
                <a:defRPr/>
              </a:pPr>
              <a:endParaRPr lang="en-US" dirty="0"/>
            </a:p>
          </p:txBody>
        </p:sp>
        <p:grpSp>
          <p:nvGrpSpPr>
            <p:cNvPr id="22" name="Groupe 291"/>
            <p:cNvGrpSpPr/>
            <p:nvPr/>
          </p:nvGrpSpPr>
          <p:grpSpPr>
            <a:xfrm rot="5400000">
              <a:off x="4129039" y="7027121"/>
              <a:ext cx="1154372" cy="1237129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292" name="Larme 291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837">
                  <a:defRPr/>
                </a:pPr>
                <a:endParaRPr lang="en-US" dirty="0"/>
              </a:p>
            </p:txBody>
          </p:sp>
          <p:sp>
            <p:nvSpPr>
              <p:cNvPr id="293" name="Ellipse 292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837">
                  <a:defRPr/>
                </a:pPr>
                <a:endParaRPr lang="en-US" dirty="0"/>
              </a:p>
            </p:txBody>
          </p:sp>
        </p:grpSp>
        <p:cxnSp>
          <p:nvCxnSpPr>
            <p:cNvPr id="12366" name="Connecteur droit 292"/>
            <p:cNvCxnSpPr>
              <a:cxnSpLocks noChangeShapeType="1"/>
            </p:cNvCxnSpPr>
            <p:nvPr/>
          </p:nvCxnSpPr>
          <p:spPr bwMode="auto">
            <a:xfrm rot="5400000">
              <a:off x="2014757" y="7704454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67" name="Connecteur droit 293"/>
            <p:cNvCxnSpPr>
              <a:cxnSpLocks noChangeShapeType="1"/>
            </p:cNvCxnSpPr>
            <p:nvPr/>
          </p:nvCxnSpPr>
          <p:spPr bwMode="auto">
            <a:xfrm rot="5400000">
              <a:off x="3118570" y="7678907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2325" name="Rectangle 251"/>
          <p:cNvSpPr>
            <a:spLocks noChangeArrowheads="1"/>
          </p:cNvSpPr>
          <p:nvPr/>
        </p:nvSpPr>
        <p:spPr bwMode="auto">
          <a:xfrm>
            <a:off x="482600" y="4348163"/>
            <a:ext cx="854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ROOFTOP</a:t>
            </a:r>
          </a:p>
        </p:txBody>
      </p:sp>
      <p:grpSp>
        <p:nvGrpSpPr>
          <p:cNvPr id="23" name="Group 20"/>
          <p:cNvGrpSpPr>
            <a:grpSpLocks noChangeAspect="1"/>
          </p:cNvGrpSpPr>
          <p:nvPr/>
        </p:nvGrpSpPr>
        <p:grpSpPr bwMode="auto">
          <a:xfrm rot="-5400000">
            <a:off x="4774406" y="4714082"/>
            <a:ext cx="752475" cy="188912"/>
            <a:chOff x="364" y="1406"/>
            <a:chExt cx="703" cy="194"/>
          </a:xfrm>
          <a:noFill/>
        </p:grpSpPr>
        <p:sp>
          <p:nvSpPr>
            <p:cNvPr id="11350" name="Rectangle 21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4" name="Group 22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25" name="Group 23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62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63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6" name="Group 26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60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61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7" name="Group 29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58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59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8" name="Group 32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56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57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cxnSp>
        <p:nvCxnSpPr>
          <p:cNvPr id="12328" name="Connecteur droit 329"/>
          <p:cNvCxnSpPr>
            <a:cxnSpLocks noChangeShapeType="1"/>
            <a:stCxn id="12363" idx="3"/>
          </p:cNvCxnSpPr>
          <p:nvPr/>
        </p:nvCxnSpPr>
        <p:spPr bwMode="auto">
          <a:xfrm flipH="1">
            <a:off x="4264025" y="5224463"/>
            <a:ext cx="974725" cy="89852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2330" name="Text Box 34"/>
          <p:cNvSpPr txBox="1">
            <a:spLocks noChangeArrowheads="1"/>
          </p:cNvSpPr>
          <p:nvPr/>
        </p:nvSpPr>
        <p:spPr bwMode="auto">
          <a:xfrm>
            <a:off x="2889250" y="3702050"/>
            <a:ext cx="3371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fr-FR" sz="1600" b="1" i="1" dirty="0" smtClean="0">
                <a:solidFill>
                  <a:schemeClr val="tx2"/>
                </a:solidFill>
              </a:rPr>
              <a:t>Roue de récupération d’énergie</a:t>
            </a:r>
          </a:p>
          <a:p>
            <a:pPr defTabSz="912813"/>
            <a:r>
              <a:rPr lang="en-US" sz="1600" b="1" i="1" dirty="0" smtClean="0">
                <a:solidFill>
                  <a:schemeClr val="tx2"/>
                </a:solidFill>
              </a:rPr>
              <a:t>275-300-350-400-500-600</a:t>
            </a:r>
            <a:endParaRPr lang="en-US" sz="1600" b="1" i="1" dirty="0">
              <a:solidFill>
                <a:schemeClr val="tx2"/>
              </a:solidFill>
            </a:endParaRPr>
          </a:p>
        </p:txBody>
      </p:sp>
      <p:sp>
        <p:nvSpPr>
          <p:cNvPr id="12331" name="Rectangle 65"/>
          <p:cNvSpPr>
            <a:spLocks noChangeArrowheads="1"/>
          </p:cNvSpPr>
          <p:nvPr/>
        </p:nvSpPr>
        <p:spPr bwMode="auto">
          <a:xfrm>
            <a:off x="5270500" y="4351338"/>
            <a:ext cx="3100388" cy="17938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fr-FR"/>
          </a:p>
        </p:txBody>
      </p:sp>
      <p:sp>
        <p:nvSpPr>
          <p:cNvPr id="12332" name="Line 66"/>
          <p:cNvSpPr>
            <a:spLocks noChangeShapeType="1"/>
          </p:cNvSpPr>
          <p:nvPr/>
        </p:nvSpPr>
        <p:spPr bwMode="auto">
          <a:xfrm>
            <a:off x="5270500" y="5233988"/>
            <a:ext cx="310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29" name="Group 67"/>
          <p:cNvGrpSpPr>
            <a:grpSpLocks/>
          </p:cNvGrpSpPr>
          <p:nvPr/>
        </p:nvGrpSpPr>
        <p:grpSpPr bwMode="auto">
          <a:xfrm>
            <a:off x="6251575" y="5399088"/>
            <a:ext cx="633413" cy="633412"/>
            <a:chOff x="2838" y="2638"/>
            <a:chExt cx="453" cy="453"/>
          </a:xfrm>
          <a:noFill/>
        </p:grpSpPr>
        <p:sp>
          <p:nvSpPr>
            <p:cNvPr id="11348" name="Oval 68"/>
            <p:cNvSpPr>
              <a:spLocks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49" name="AutoShape 69"/>
            <p:cNvSpPr>
              <a:spLocks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2334" name="Rectangle 70"/>
          <p:cNvSpPr>
            <a:spLocks noChangeArrowheads="1"/>
          </p:cNvSpPr>
          <p:nvPr/>
        </p:nvSpPr>
        <p:spPr bwMode="auto">
          <a:xfrm>
            <a:off x="7361238" y="4375150"/>
            <a:ext cx="325437" cy="17462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454545"/>
              </a:gs>
              <a:gs pos="100000">
                <a:srgbClr val="96969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fr-FR"/>
          </a:p>
        </p:txBody>
      </p:sp>
      <p:grpSp>
        <p:nvGrpSpPr>
          <p:cNvPr id="30" name="Group 74"/>
          <p:cNvGrpSpPr>
            <a:grpSpLocks/>
          </p:cNvGrpSpPr>
          <p:nvPr/>
        </p:nvGrpSpPr>
        <p:grpSpPr bwMode="auto">
          <a:xfrm>
            <a:off x="6337300" y="5053013"/>
            <a:ext cx="752475" cy="187325"/>
            <a:chOff x="364" y="1406"/>
            <a:chExt cx="703" cy="194"/>
          </a:xfrm>
          <a:noFill/>
        </p:grpSpPr>
        <p:sp>
          <p:nvSpPr>
            <p:cNvPr id="11334" name="Rectangle 75"/>
            <p:cNvSpPr>
              <a:spLocks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31" name="Group 76"/>
            <p:cNvGrpSpPr>
              <a:grpSpLocks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192" name="Group 77"/>
              <p:cNvGrpSpPr>
                <a:grpSpLocks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4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47" name="Oval 79"/>
                <p:cNvSpPr>
                  <a:spLocks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93" name="Group 80"/>
              <p:cNvGrpSpPr>
                <a:grpSpLocks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44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45" name="Oval 82"/>
                <p:cNvSpPr>
                  <a:spLocks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94" name="Group 83"/>
              <p:cNvGrpSpPr>
                <a:grpSpLocks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4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43" name="Oval 85"/>
                <p:cNvSpPr>
                  <a:spLocks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95" name="Group 86"/>
              <p:cNvGrpSpPr>
                <a:grpSpLocks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40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41" name="Oval 88"/>
                <p:cNvSpPr>
                  <a:spLocks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196" name="Groupe 259"/>
          <p:cNvGrpSpPr/>
          <p:nvPr/>
        </p:nvGrpSpPr>
        <p:grpSpPr>
          <a:xfrm>
            <a:off x="1741488" y="4779963"/>
            <a:ext cx="5299075" cy="1590675"/>
            <a:chOff x="1741488" y="4779963"/>
            <a:chExt cx="5299075" cy="1590675"/>
          </a:xfrm>
        </p:grpSpPr>
        <p:sp>
          <p:nvSpPr>
            <p:cNvPr id="12324" name="AutoShape 172"/>
            <p:cNvSpPr>
              <a:spLocks noChangeAspect="1" noChangeArrowheads="1"/>
            </p:cNvSpPr>
            <p:nvPr/>
          </p:nvSpPr>
          <p:spPr bwMode="auto">
            <a:xfrm rot="-5400000">
              <a:off x="1963738" y="5746750"/>
              <a:ext cx="401638" cy="846137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00B050"/>
            </a:solidFill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defTabSz="912813"/>
              <a:endParaRPr lang="fr-FR" sz="1000" b="1"/>
            </a:p>
          </p:txBody>
        </p:sp>
        <p:sp>
          <p:nvSpPr>
            <p:cNvPr id="12336" name="AutoShape 197"/>
            <p:cNvSpPr>
              <a:spLocks noChangeAspect="1" noChangeArrowheads="1"/>
            </p:cNvSpPr>
            <p:nvPr/>
          </p:nvSpPr>
          <p:spPr bwMode="auto">
            <a:xfrm rot="5400000">
              <a:off x="6408738" y="4732338"/>
              <a:ext cx="584200" cy="679450"/>
            </a:xfrm>
            <a:prstGeom prst="leftArrow">
              <a:avLst>
                <a:gd name="adj1" fmla="val 50000"/>
                <a:gd name="adj2" fmla="val 26694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</p:grpSp>
      <p:sp>
        <p:nvSpPr>
          <p:cNvPr id="12339" name="AutoShape 217"/>
          <p:cNvSpPr>
            <a:spLocks noChangeArrowheads="1"/>
          </p:cNvSpPr>
          <p:nvPr/>
        </p:nvSpPr>
        <p:spPr bwMode="auto">
          <a:xfrm>
            <a:off x="7431088" y="5041900"/>
            <a:ext cx="233362" cy="425450"/>
          </a:xfrm>
          <a:prstGeom prst="curvedUpArrow">
            <a:avLst>
              <a:gd name="adj1" fmla="val 20000"/>
              <a:gd name="adj2" fmla="val 40000"/>
              <a:gd name="adj3" fmla="val 607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fr-FR"/>
          </a:p>
        </p:txBody>
      </p:sp>
      <p:grpSp>
        <p:nvGrpSpPr>
          <p:cNvPr id="197" name="Groupe 257"/>
          <p:cNvGrpSpPr/>
          <p:nvPr/>
        </p:nvGrpSpPr>
        <p:grpSpPr>
          <a:xfrm>
            <a:off x="4591050" y="4408488"/>
            <a:ext cx="4314825" cy="798512"/>
            <a:chOff x="4591050" y="4408488"/>
            <a:chExt cx="4314825" cy="798512"/>
          </a:xfrm>
        </p:grpSpPr>
        <p:sp>
          <p:nvSpPr>
            <p:cNvPr id="12326" name="AutoShape 199"/>
            <p:cNvSpPr>
              <a:spLocks noChangeAspect="1" noChangeArrowheads="1"/>
            </p:cNvSpPr>
            <p:nvPr/>
          </p:nvSpPr>
          <p:spPr bwMode="auto">
            <a:xfrm>
              <a:off x="4591050" y="4505325"/>
              <a:ext cx="455613" cy="661988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00FF00"/>
            </a:solidFill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defTabSz="912813"/>
              <a:endParaRPr lang="fr-FR" sz="1000" b="1"/>
            </a:p>
          </p:txBody>
        </p:sp>
        <p:sp>
          <p:nvSpPr>
            <p:cNvPr id="11313" name="AutoShape 215"/>
            <p:cNvSpPr>
              <a:spLocks noChangeAspect="1" noChangeArrowheads="1"/>
            </p:cNvSpPr>
            <p:nvPr/>
          </p:nvSpPr>
          <p:spPr bwMode="auto">
            <a:xfrm>
              <a:off x="8551863" y="4408488"/>
              <a:ext cx="354012" cy="798512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6">
                <a:lumMod val="75000"/>
              </a:schemeClr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defTabSz="912813">
                <a:defRPr/>
              </a:pPr>
              <a:endParaRPr lang="fr-FR" sz="1000" b="1"/>
            </a:p>
          </p:txBody>
        </p:sp>
        <p:sp>
          <p:nvSpPr>
            <p:cNvPr id="11315" name="AutoShape 170"/>
            <p:cNvSpPr>
              <a:spLocks noChangeAspect="1" noChangeArrowheads="1"/>
            </p:cNvSpPr>
            <p:nvPr/>
          </p:nvSpPr>
          <p:spPr bwMode="auto">
            <a:xfrm>
              <a:off x="7024688" y="4487863"/>
              <a:ext cx="866775" cy="681037"/>
            </a:xfrm>
            <a:prstGeom prst="leftArrow">
              <a:avLst>
                <a:gd name="adj1" fmla="val 50000"/>
                <a:gd name="adj2" fmla="val 43514"/>
              </a:avLst>
            </a:prstGeom>
            <a:gradFill>
              <a:gsLst>
                <a:gs pos="17000">
                  <a:schemeClr val="accent2">
                    <a:lumMod val="20000"/>
                    <a:lumOff val="80000"/>
                    <a:alpha val="71000"/>
                  </a:schemeClr>
                </a:gs>
                <a:gs pos="89000">
                  <a:schemeClr val="accent2">
                    <a:lumMod val="75000"/>
                    <a:alpha val="64000"/>
                  </a:schemeClr>
                </a:gs>
              </a:gsLst>
              <a:lin ang="0" scaled="0"/>
            </a:gra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99" name="Group 7"/>
          <p:cNvGrpSpPr>
            <a:grpSpLocks/>
          </p:cNvGrpSpPr>
          <p:nvPr/>
        </p:nvGrpSpPr>
        <p:grpSpPr bwMode="auto">
          <a:xfrm>
            <a:off x="8053143" y="4420330"/>
            <a:ext cx="189366" cy="779204"/>
            <a:chOff x="386" y="2886"/>
            <a:chExt cx="392" cy="1069"/>
          </a:xfrm>
          <a:noFill/>
        </p:grpSpPr>
        <p:sp>
          <p:nvSpPr>
            <p:cNvPr id="364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04" name="Group 9"/>
            <p:cNvGrpSpPr>
              <a:grpSpLocks/>
            </p:cNvGrpSpPr>
            <p:nvPr/>
          </p:nvGrpSpPr>
          <p:grpSpPr bwMode="auto">
            <a:xfrm>
              <a:off x="398" y="2894"/>
              <a:ext cx="368" cy="1024"/>
              <a:chOff x="392" y="2910"/>
              <a:chExt cx="368" cy="1347"/>
            </a:xfrm>
            <a:grpFill/>
          </p:grpSpPr>
          <p:sp>
            <p:nvSpPr>
              <p:cNvPr id="366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7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8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9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206" name="Group 30"/>
          <p:cNvGrpSpPr>
            <a:grpSpLocks/>
          </p:cNvGrpSpPr>
          <p:nvPr/>
        </p:nvGrpSpPr>
        <p:grpSpPr bwMode="auto">
          <a:xfrm flipH="1">
            <a:off x="8388786" y="5398871"/>
            <a:ext cx="144009" cy="662214"/>
            <a:chOff x="342" y="3262"/>
            <a:chExt cx="127" cy="584"/>
          </a:xfrm>
          <a:noFill/>
        </p:grpSpPr>
        <p:sp>
          <p:nvSpPr>
            <p:cNvPr id="371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2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3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4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5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211" name="Group 7"/>
          <p:cNvGrpSpPr>
            <a:grpSpLocks/>
          </p:cNvGrpSpPr>
          <p:nvPr/>
        </p:nvGrpSpPr>
        <p:grpSpPr bwMode="auto">
          <a:xfrm>
            <a:off x="7098161" y="5302760"/>
            <a:ext cx="189366" cy="779204"/>
            <a:chOff x="386" y="2886"/>
            <a:chExt cx="392" cy="1069"/>
          </a:xfrm>
          <a:noFill/>
        </p:grpSpPr>
        <p:sp>
          <p:nvSpPr>
            <p:cNvPr id="377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13" name="Group 9"/>
            <p:cNvGrpSpPr>
              <a:grpSpLocks/>
            </p:cNvGrpSpPr>
            <p:nvPr/>
          </p:nvGrpSpPr>
          <p:grpSpPr bwMode="auto">
            <a:xfrm>
              <a:off x="398" y="2893"/>
              <a:ext cx="368" cy="1024"/>
              <a:chOff x="392" y="2910"/>
              <a:chExt cx="368" cy="1347"/>
            </a:xfrm>
            <a:grpFill/>
          </p:grpSpPr>
          <p:sp>
            <p:nvSpPr>
              <p:cNvPr id="379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80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81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82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2347" name="Rectangle 239"/>
          <p:cNvSpPr>
            <a:spLocks noChangeArrowheads="1"/>
          </p:cNvSpPr>
          <p:nvPr/>
        </p:nvSpPr>
        <p:spPr bwMode="auto">
          <a:xfrm>
            <a:off x="6383338" y="5592763"/>
            <a:ext cx="4159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EXF</a:t>
            </a:r>
          </a:p>
        </p:txBody>
      </p:sp>
      <p:sp>
        <p:nvSpPr>
          <p:cNvPr id="12348" name="Rectangle 243"/>
          <p:cNvSpPr>
            <a:spLocks noChangeArrowheads="1"/>
          </p:cNvSpPr>
          <p:nvPr/>
        </p:nvSpPr>
        <p:spPr bwMode="auto">
          <a:xfrm>
            <a:off x="7874000" y="4397375"/>
            <a:ext cx="3889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sp>
        <p:nvSpPr>
          <p:cNvPr id="12349" name="Rectangle 244"/>
          <p:cNvSpPr>
            <a:spLocks noChangeArrowheads="1"/>
          </p:cNvSpPr>
          <p:nvPr/>
        </p:nvSpPr>
        <p:spPr bwMode="auto">
          <a:xfrm>
            <a:off x="6911975" y="5854700"/>
            <a:ext cx="3889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sp>
        <p:nvSpPr>
          <p:cNvPr id="12350" name="Rectangle 250"/>
          <p:cNvSpPr>
            <a:spLocks noChangeArrowheads="1"/>
          </p:cNvSpPr>
          <p:nvPr/>
        </p:nvSpPr>
        <p:spPr bwMode="auto">
          <a:xfrm>
            <a:off x="8339138" y="6062663"/>
            <a:ext cx="457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GDR</a:t>
            </a:r>
          </a:p>
        </p:txBody>
      </p:sp>
      <p:sp>
        <p:nvSpPr>
          <p:cNvPr id="12351" name="Rectangle 253"/>
          <p:cNvSpPr>
            <a:spLocks noChangeArrowheads="1"/>
          </p:cNvSpPr>
          <p:nvPr/>
        </p:nvSpPr>
        <p:spPr bwMode="auto">
          <a:xfrm>
            <a:off x="7332663" y="4375150"/>
            <a:ext cx="4238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HTX</a:t>
            </a:r>
          </a:p>
        </p:txBody>
      </p:sp>
      <p:sp>
        <p:nvSpPr>
          <p:cNvPr id="12352" name="Rectangle 257"/>
          <p:cNvSpPr>
            <a:spLocks noChangeArrowheads="1"/>
          </p:cNvSpPr>
          <p:nvPr/>
        </p:nvSpPr>
        <p:spPr bwMode="auto">
          <a:xfrm>
            <a:off x="6016625" y="4973638"/>
            <a:ext cx="4556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MXD</a:t>
            </a:r>
          </a:p>
        </p:txBody>
      </p:sp>
      <p:grpSp>
        <p:nvGrpSpPr>
          <p:cNvPr id="223" name="Groupe 271"/>
          <p:cNvGrpSpPr>
            <a:grpSpLocks/>
          </p:cNvGrpSpPr>
          <p:nvPr/>
        </p:nvGrpSpPr>
        <p:grpSpPr bwMode="auto">
          <a:xfrm>
            <a:off x="8388350" y="4448175"/>
            <a:ext cx="144463" cy="661988"/>
            <a:chOff x="11964191" y="6163470"/>
            <a:chExt cx="201614" cy="927100"/>
          </a:xfrm>
          <a:noFill/>
        </p:grpSpPr>
        <p:sp>
          <p:nvSpPr>
            <p:cNvPr id="11329" name="Rectangle 31"/>
            <p:cNvSpPr>
              <a:spLocks noChangeArrowheads="1"/>
            </p:cNvSpPr>
            <p:nvPr/>
          </p:nvSpPr>
          <p:spPr bwMode="auto">
            <a:xfrm flipH="1">
              <a:off x="11964193" y="6163470"/>
              <a:ext cx="201612" cy="9271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30" name="Freeform 32"/>
            <p:cNvSpPr>
              <a:spLocks/>
            </p:cNvSpPr>
            <p:nvPr/>
          </p:nvSpPr>
          <p:spPr bwMode="auto">
            <a:xfrm flipH="1">
              <a:off x="11964191" y="6163470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31" name="Freeform 32"/>
            <p:cNvSpPr>
              <a:spLocks/>
            </p:cNvSpPr>
            <p:nvPr/>
          </p:nvSpPr>
          <p:spPr bwMode="auto">
            <a:xfrm flipH="1">
              <a:off x="11964191" y="6396832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32" name="Freeform 32"/>
            <p:cNvSpPr>
              <a:spLocks/>
            </p:cNvSpPr>
            <p:nvPr/>
          </p:nvSpPr>
          <p:spPr bwMode="auto">
            <a:xfrm flipH="1">
              <a:off x="11964191" y="6630194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33" name="Freeform 32"/>
            <p:cNvSpPr>
              <a:spLocks/>
            </p:cNvSpPr>
            <p:nvPr/>
          </p:nvSpPr>
          <p:spPr bwMode="auto">
            <a:xfrm flipH="1">
              <a:off x="11964191" y="6863557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2354" name="Rectangle 270"/>
          <p:cNvSpPr>
            <a:spLocks noChangeArrowheads="1"/>
          </p:cNvSpPr>
          <p:nvPr/>
        </p:nvSpPr>
        <p:spPr bwMode="auto">
          <a:xfrm>
            <a:off x="8369300" y="4222750"/>
            <a:ext cx="4127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LVR</a:t>
            </a:r>
          </a:p>
        </p:txBody>
      </p:sp>
      <p:grpSp>
        <p:nvGrpSpPr>
          <p:cNvPr id="225" name="Groupe 258"/>
          <p:cNvGrpSpPr/>
          <p:nvPr/>
        </p:nvGrpSpPr>
        <p:grpSpPr>
          <a:xfrm>
            <a:off x="4308475" y="5345113"/>
            <a:ext cx="4678363" cy="1057275"/>
            <a:chOff x="4308475" y="5345113"/>
            <a:chExt cx="4678363" cy="1057275"/>
          </a:xfrm>
        </p:grpSpPr>
        <p:sp>
          <p:nvSpPr>
            <p:cNvPr id="12329" name="AutoShape 168"/>
            <p:cNvSpPr>
              <a:spLocks noChangeAspect="1" noChangeArrowheads="1"/>
            </p:cNvSpPr>
            <p:nvPr/>
          </p:nvSpPr>
          <p:spPr bwMode="auto">
            <a:xfrm rot="5400000">
              <a:off x="4550569" y="5726906"/>
              <a:ext cx="433388" cy="917575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  <p:sp>
          <p:nvSpPr>
            <p:cNvPr id="11312" name="AutoShape 214"/>
            <p:cNvSpPr>
              <a:spLocks noChangeAspect="1" noChangeArrowheads="1"/>
            </p:cNvSpPr>
            <p:nvPr/>
          </p:nvSpPr>
          <p:spPr bwMode="auto">
            <a:xfrm flipH="1">
              <a:off x="8631238" y="5345113"/>
              <a:ext cx="355600" cy="800100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defTabSz="912813">
                <a:defRPr/>
              </a:pPr>
              <a:endParaRPr lang="fr-FR" sz="1000" b="1"/>
            </a:p>
          </p:txBody>
        </p:sp>
        <p:sp>
          <p:nvSpPr>
            <p:cNvPr id="11316" name="AutoShape 173"/>
            <p:cNvSpPr>
              <a:spLocks noChangeAspect="1" noChangeArrowheads="1"/>
            </p:cNvSpPr>
            <p:nvPr/>
          </p:nvSpPr>
          <p:spPr bwMode="auto">
            <a:xfrm flipH="1">
              <a:off x="7069138" y="5386388"/>
              <a:ext cx="955675" cy="681037"/>
            </a:xfrm>
            <a:prstGeom prst="leftArrow">
              <a:avLst>
                <a:gd name="adj1" fmla="val 50000"/>
                <a:gd name="adj2" fmla="val 43605"/>
              </a:avLst>
            </a:prstGeom>
            <a:gradFill>
              <a:gsLst>
                <a:gs pos="72000">
                  <a:srgbClr val="FFFF00"/>
                </a:gs>
                <a:gs pos="19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55" name="AutoShape 207"/>
            <p:cNvSpPr>
              <a:spLocks noChangeAspect="1" noChangeArrowheads="1"/>
            </p:cNvSpPr>
            <p:nvPr/>
          </p:nvSpPr>
          <p:spPr bwMode="auto">
            <a:xfrm flipH="1">
              <a:off x="5072063" y="5354638"/>
              <a:ext cx="412750" cy="677862"/>
            </a:xfrm>
            <a:prstGeom prst="leftArrow">
              <a:avLst>
                <a:gd name="adj1" fmla="val 52509"/>
                <a:gd name="adj2" fmla="val 66106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</p:grpSp>
      <p:grpSp>
        <p:nvGrpSpPr>
          <p:cNvPr id="230" name="Group 7"/>
          <p:cNvGrpSpPr>
            <a:grpSpLocks/>
          </p:cNvGrpSpPr>
          <p:nvPr/>
        </p:nvGrpSpPr>
        <p:grpSpPr bwMode="auto">
          <a:xfrm>
            <a:off x="4114351" y="1182754"/>
            <a:ext cx="119718" cy="510208"/>
            <a:chOff x="386" y="2886"/>
            <a:chExt cx="392" cy="1069"/>
          </a:xfrm>
          <a:noFill/>
        </p:grpSpPr>
        <p:sp>
          <p:nvSpPr>
            <p:cNvPr id="198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32" name="Group 9"/>
            <p:cNvGrpSpPr>
              <a:grpSpLocks/>
            </p:cNvGrpSpPr>
            <p:nvPr/>
          </p:nvGrpSpPr>
          <p:grpSpPr bwMode="auto">
            <a:xfrm>
              <a:off x="398" y="2893"/>
              <a:ext cx="368" cy="1024"/>
              <a:chOff x="392" y="2910"/>
              <a:chExt cx="368" cy="1347"/>
            </a:xfrm>
            <a:grpFill/>
          </p:grpSpPr>
          <p:sp>
            <p:nvSpPr>
              <p:cNvPr id="200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1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2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3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237" name="Group 7"/>
          <p:cNvGrpSpPr>
            <a:grpSpLocks/>
          </p:cNvGrpSpPr>
          <p:nvPr/>
        </p:nvGrpSpPr>
        <p:grpSpPr bwMode="auto">
          <a:xfrm>
            <a:off x="4114351" y="1754255"/>
            <a:ext cx="119718" cy="510208"/>
            <a:chOff x="386" y="2886"/>
            <a:chExt cx="392" cy="1069"/>
          </a:xfrm>
          <a:noFill/>
        </p:grpSpPr>
        <p:sp>
          <p:nvSpPr>
            <p:cNvPr id="205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39" name="Group 9"/>
            <p:cNvGrpSpPr>
              <a:grpSpLocks/>
            </p:cNvGrpSpPr>
            <p:nvPr/>
          </p:nvGrpSpPr>
          <p:grpSpPr bwMode="auto">
            <a:xfrm>
              <a:off x="398" y="2892"/>
              <a:ext cx="368" cy="1024"/>
              <a:chOff x="392" y="2910"/>
              <a:chExt cx="368" cy="1347"/>
            </a:xfrm>
            <a:grpFill/>
          </p:grpSpPr>
          <p:sp>
            <p:nvSpPr>
              <p:cNvPr id="207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8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9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0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244" name="Group 7"/>
          <p:cNvGrpSpPr>
            <a:grpSpLocks/>
          </p:cNvGrpSpPr>
          <p:nvPr/>
        </p:nvGrpSpPr>
        <p:grpSpPr bwMode="auto">
          <a:xfrm>
            <a:off x="4114351" y="2325755"/>
            <a:ext cx="119718" cy="510208"/>
            <a:chOff x="386" y="2886"/>
            <a:chExt cx="392" cy="1069"/>
          </a:xfrm>
          <a:noFill/>
        </p:grpSpPr>
        <p:sp>
          <p:nvSpPr>
            <p:cNvPr id="212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45" name="Group 9"/>
            <p:cNvGrpSpPr>
              <a:grpSpLocks/>
            </p:cNvGrpSpPr>
            <p:nvPr/>
          </p:nvGrpSpPr>
          <p:grpSpPr bwMode="auto">
            <a:xfrm>
              <a:off x="398" y="2891"/>
              <a:ext cx="368" cy="1024"/>
              <a:chOff x="392" y="2910"/>
              <a:chExt cx="368" cy="1347"/>
            </a:xfrm>
            <a:grpFill/>
          </p:grpSpPr>
          <p:sp>
            <p:nvSpPr>
              <p:cNvPr id="214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5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6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2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246" name="Group 7"/>
          <p:cNvGrpSpPr>
            <a:grpSpLocks/>
          </p:cNvGrpSpPr>
          <p:nvPr/>
        </p:nvGrpSpPr>
        <p:grpSpPr bwMode="auto">
          <a:xfrm>
            <a:off x="4144169" y="4363278"/>
            <a:ext cx="119718" cy="510208"/>
            <a:chOff x="386" y="2886"/>
            <a:chExt cx="392" cy="1069"/>
          </a:xfrm>
          <a:noFill/>
        </p:grpSpPr>
        <p:sp>
          <p:nvSpPr>
            <p:cNvPr id="224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47" name="Group 9"/>
            <p:cNvGrpSpPr>
              <a:grpSpLocks/>
            </p:cNvGrpSpPr>
            <p:nvPr/>
          </p:nvGrpSpPr>
          <p:grpSpPr bwMode="auto">
            <a:xfrm>
              <a:off x="398" y="2892"/>
              <a:ext cx="368" cy="1024"/>
              <a:chOff x="392" y="2910"/>
              <a:chExt cx="368" cy="1347"/>
            </a:xfrm>
            <a:grpFill/>
          </p:grpSpPr>
          <p:sp>
            <p:nvSpPr>
              <p:cNvPr id="226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7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8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9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248" name="Group 7"/>
          <p:cNvGrpSpPr>
            <a:grpSpLocks/>
          </p:cNvGrpSpPr>
          <p:nvPr/>
        </p:nvGrpSpPr>
        <p:grpSpPr bwMode="auto">
          <a:xfrm>
            <a:off x="4144169" y="4934779"/>
            <a:ext cx="119718" cy="510208"/>
            <a:chOff x="386" y="2886"/>
            <a:chExt cx="392" cy="1069"/>
          </a:xfrm>
          <a:noFill/>
        </p:grpSpPr>
        <p:sp>
          <p:nvSpPr>
            <p:cNvPr id="231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49" name="Group 9"/>
            <p:cNvGrpSpPr>
              <a:grpSpLocks/>
            </p:cNvGrpSpPr>
            <p:nvPr/>
          </p:nvGrpSpPr>
          <p:grpSpPr bwMode="auto">
            <a:xfrm>
              <a:off x="398" y="2891"/>
              <a:ext cx="368" cy="1024"/>
              <a:chOff x="392" y="2910"/>
              <a:chExt cx="368" cy="1347"/>
            </a:xfrm>
            <a:grpFill/>
          </p:grpSpPr>
          <p:sp>
            <p:nvSpPr>
              <p:cNvPr id="233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4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5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6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250" name="Group 7"/>
          <p:cNvGrpSpPr>
            <a:grpSpLocks/>
          </p:cNvGrpSpPr>
          <p:nvPr/>
        </p:nvGrpSpPr>
        <p:grpSpPr bwMode="auto">
          <a:xfrm>
            <a:off x="4144169" y="5506279"/>
            <a:ext cx="119718" cy="510208"/>
            <a:chOff x="386" y="2886"/>
            <a:chExt cx="392" cy="1069"/>
          </a:xfrm>
          <a:noFill/>
        </p:grpSpPr>
        <p:sp>
          <p:nvSpPr>
            <p:cNvPr id="238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51" name="Group 9"/>
            <p:cNvGrpSpPr>
              <a:grpSpLocks/>
            </p:cNvGrpSpPr>
            <p:nvPr/>
          </p:nvGrpSpPr>
          <p:grpSpPr bwMode="auto">
            <a:xfrm>
              <a:off x="398" y="2890"/>
              <a:ext cx="368" cy="1024"/>
              <a:chOff x="392" y="2910"/>
              <a:chExt cx="368" cy="1347"/>
            </a:xfrm>
            <a:grpFill/>
          </p:grpSpPr>
          <p:sp>
            <p:nvSpPr>
              <p:cNvPr id="240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1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2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3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23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smtClean="0"/>
              <a:t>Voyager III</a:t>
            </a:r>
          </a:p>
        </p:txBody>
      </p:sp>
      <p:sp>
        <p:nvSpPr>
          <p:cNvPr id="256" name="Line 8"/>
          <p:cNvSpPr>
            <a:spLocks noChangeShapeType="1"/>
          </p:cNvSpPr>
          <p:nvPr/>
        </p:nvSpPr>
        <p:spPr bwMode="auto">
          <a:xfrm>
            <a:off x="5239131" y="2064576"/>
            <a:ext cx="28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252" name="Group 240"/>
          <p:cNvGrpSpPr>
            <a:grpSpLocks noChangeAspect="1"/>
          </p:cNvGrpSpPr>
          <p:nvPr/>
        </p:nvGrpSpPr>
        <p:grpSpPr bwMode="auto">
          <a:xfrm rot="18829874">
            <a:off x="5620815" y="1381709"/>
            <a:ext cx="695755" cy="173936"/>
            <a:chOff x="2754" y="2379"/>
            <a:chExt cx="664" cy="166"/>
          </a:xfrm>
        </p:grpSpPr>
        <p:sp>
          <p:nvSpPr>
            <p:cNvPr id="258" name="Rectangle 241"/>
            <p:cNvSpPr>
              <a:spLocks noChangeAspect="1" noChangeArrowheads="1"/>
            </p:cNvSpPr>
            <p:nvPr/>
          </p:nvSpPr>
          <p:spPr bwMode="auto">
            <a:xfrm rot="-3885">
              <a:off x="2754" y="2379"/>
              <a:ext cx="664" cy="1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53" name="Group 242"/>
            <p:cNvGrpSpPr>
              <a:grpSpLocks noChangeAspect="1"/>
            </p:cNvGrpSpPr>
            <p:nvPr/>
          </p:nvGrpSpPr>
          <p:grpSpPr bwMode="auto">
            <a:xfrm rot="2988614" flipV="1">
              <a:off x="2797" y="2415"/>
              <a:ext cx="110" cy="93"/>
              <a:chOff x="923" y="1440"/>
              <a:chExt cx="136" cy="127"/>
            </a:xfrm>
          </p:grpSpPr>
          <p:sp>
            <p:nvSpPr>
              <p:cNvPr id="269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Oval 244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54" name="Group 245"/>
            <p:cNvGrpSpPr>
              <a:grpSpLocks noChangeAspect="1"/>
            </p:cNvGrpSpPr>
            <p:nvPr/>
          </p:nvGrpSpPr>
          <p:grpSpPr bwMode="auto">
            <a:xfrm rot="2988614" flipV="1">
              <a:off x="2957" y="2415"/>
              <a:ext cx="110" cy="93"/>
              <a:chOff x="923" y="1440"/>
              <a:chExt cx="136" cy="127"/>
            </a:xfrm>
          </p:grpSpPr>
          <p:sp>
            <p:nvSpPr>
              <p:cNvPr id="267" name="Line 246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Oval 247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55" name="Group 248"/>
            <p:cNvGrpSpPr>
              <a:grpSpLocks noChangeAspect="1"/>
            </p:cNvGrpSpPr>
            <p:nvPr/>
          </p:nvGrpSpPr>
          <p:grpSpPr bwMode="auto">
            <a:xfrm rot="2988614" flipV="1">
              <a:off x="3118" y="2415"/>
              <a:ext cx="110" cy="93"/>
              <a:chOff x="923" y="1440"/>
              <a:chExt cx="136" cy="127"/>
            </a:xfrm>
          </p:grpSpPr>
          <p:sp>
            <p:nvSpPr>
              <p:cNvPr id="265" name="Line 249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Oval 250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64" name="Group 251"/>
            <p:cNvGrpSpPr>
              <a:grpSpLocks noChangeAspect="1"/>
            </p:cNvGrpSpPr>
            <p:nvPr/>
          </p:nvGrpSpPr>
          <p:grpSpPr bwMode="auto">
            <a:xfrm rot="2988614" flipV="1">
              <a:off x="3279" y="2415"/>
              <a:ext cx="110" cy="93"/>
              <a:chOff x="923" y="1440"/>
              <a:chExt cx="136" cy="127"/>
            </a:xfrm>
          </p:grpSpPr>
          <p:sp>
            <p:nvSpPr>
              <p:cNvPr id="263" name="Line 252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Oval 253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265" name="Group 254"/>
          <p:cNvGrpSpPr>
            <a:grpSpLocks noChangeAspect="1"/>
          </p:cNvGrpSpPr>
          <p:nvPr/>
        </p:nvGrpSpPr>
        <p:grpSpPr bwMode="auto">
          <a:xfrm>
            <a:off x="5504957" y="1666489"/>
            <a:ext cx="223359" cy="357823"/>
            <a:chOff x="2003" y="4753"/>
            <a:chExt cx="201" cy="322"/>
          </a:xfrm>
        </p:grpSpPr>
        <p:sp>
          <p:nvSpPr>
            <p:cNvPr id="272" name="Rectangle 255"/>
            <p:cNvSpPr>
              <a:spLocks noChangeAspect="1" noChangeArrowheads="1"/>
            </p:cNvSpPr>
            <p:nvPr/>
          </p:nvSpPr>
          <p:spPr bwMode="auto">
            <a:xfrm rot="-2878536">
              <a:off x="1945" y="4831"/>
              <a:ext cx="322" cy="1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266" name="Group 256"/>
            <p:cNvGrpSpPr>
              <a:grpSpLocks noChangeAspect="1"/>
            </p:cNvGrpSpPr>
            <p:nvPr/>
          </p:nvGrpSpPr>
          <p:grpSpPr bwMode="auto">
            <a:xfrm rot="16239241" flipV="1">
              <a:off x="1995" y="4930"/>
              <a:ext cx="110" cy="93"/>
              <a:chOff x="923" y="1440"/>
              <a:chExt cx="136" cy="127"/>
            </a:xfrm>
          </p:grpSpPr>
          <p:sp>
            <p:nvSpPr>
              <p:cNvPr id="277" name="Line 257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Oval 258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267" name="Group 259"/>
            <p:cNvGrpSpPr>
              <a:grpSpLocks noChangeAspect="1"/>
            </p:cNvGrpSpPr>
            <p:nvPr/>
          </p:nvGrpSpPr>
          <p:grpSpPr bwMode="auto">
            <a:xfrm rot="16239241" flipV="1">
              <a:off x="2103" y="4810"/>
              <a:ext cx="110" cy="93"/>
              <a:chOff x="923" y="1440"/>
              <a:chExt cx="136" cy="127"/>
            </a:xfrm>
          </p:grpSpPr>
          <p:sp>
            <p:nvSpPr>
              <p:cNvPr id="275" name="Line 260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Oval 261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1268" name="Group 7"/>
          <p:cNvGrpSpPr>
            <a:grpSpLocks noChangeAspect="1"/>
          </p:cNvGrpSpPr>
          <p:nvPr/>
        </p:nvGrpSpPr>
        <p:grpSpPr bwMode="auto">
          <a:xfrm rot="2460000">
            <a:off x="7386195" y="2135222"/>
            <a:ext cx="181665" cy="747329"/>
            <a:chOff x="386" y="2886"/>
            <a:chExt cx="392" cy="1069"/>
          </a:xfrm>
        </p:grpSpPr>
        <p:sp>
          <p:nvSpPr>
            <p:cNvPr id="280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269" name="Group 9"/>
            <p:cNvGrpSpPr>
              <a:grpSpLocks/>
            </p:cNvGrpSpPr>
            <p:nvPr/>
          </p:nvGrpSpPr>
          <p:grpSpPr bwMode="auto">
            <a:xfrm>
              <a:off x="398" y="2894"/>
              <a:ext cx="368" cy="1024"/>
              <a:chOff x="392" y="2910"/>
              <a:chExt cx="368" cy="1347"/>
            </a:xfrm>
          </p:grpSpPr>
          <p:sp>
            <p:nvSpPr>
              <p:cNvPr id="282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3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4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5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/>
          <p:cNvGrpSpPr>
            <a:grpSpLocks noChangeAspect="1"/>
          </p:cNvGrpSpPr>
          <p:nvPr/>
        </p:nvGrpSpPr>
        <p:grpSpPr bwMode="auto">
          <a:xfrm>
            <a:off x="5226050" y="2154238"/>
            <a:ext cx="633413" cy="633412"/>
            <a:chOff x="2838" y="2638"/>
            <a:chExt cx="453" cy="453"/>
          </a:xfrm>
        </p:grpSpPr>
        <p:sp>
          <p:nvSpPr>
            <p:cNvPr id="9293" name="Oval 96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294" name="AutoShape 97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 117"/>
          <p:cNvGrpSpPr>
            <a:grpSpLocks noChangeAspect="1"/>
          </p:cNvGrpSpPr>
          <p:nvPr/>
        </p:nvGrpSpPr>
        <p:grpSpPr bwMode="auto">
          <a:xfrm rot="-2680404">
            <a:off x="493713" y="1206500"/>
            <a:ext cx="752475" cy="190500"/>
            <a:chOff x="364" y="1406"/>
            <a:chExt cx="703" cy="194"/>
          </a:xfrm>
        </p:grpSpPr>
        <p:sp>
          <p:nvSpPr>
            <p:cNvPr id="9279" name="Rectangle 118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grpSp>
          <p:nvGrpSpPr>
            <p:cNvPr id="4" name="Group 119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</p:grpSpPr>
          <p:grpSp>
            <p:nvGrpSpPr>
              <p:cNvPr id="5" name="Group 120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</p:grpSpPr>
            <p:sp>
              <p:nvSpPr>
                <p:cNvPr id="9291" name="Line 1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92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" name="Group 123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</p:grpSpPr>
            <p:sp>
              <p:nvSpPr>
                <p:cNvPr id="9289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90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" name="Group 126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</p:grpSpPr>
            <p:sp>
              <p:nvSpPr>
                <p:cNvPr id="9287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88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" name="Group 129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</p:grpSpPr>
            <p:sp>
              <p:nvSpPr>
                <p:cNvPr id="9285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86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9" name="Groupe 261"/>
          <p:cNvGrpSpPr>
            <a:grpSpLocks/>
          </p:cNvGrpSpPr>
          <p:nvPr/>
        </p:nvGrpSpPr>
        <p:grpSpPr bwMode="auto">
          <a:xfrm>
            <a:off x="565150" y="3286125"/>
            <a:ext cx="609600" cy="966788"/>
            <a:chOff x="3797300" y="2805113"/>
            <a:chExt cx="852488" cy="1352550"/>
          </a:xfrm>
        </p:grpSpPr>
        <p:grpSp>
          <p:nvGrpSpPr>
            <p:cNvPr id="10" name="Group 218"/>
            <p:cNvGrpSpPr>
              <a:grpSpLocks/>
            </p:cNvGrpSpPr>
            <p:nvPr/>
          </p:nvGrpSpPr>
          <p:grpSpPr bwMode="auto">
            <a:xfrm rot="-2770126">
              <a:off x="3990976" y="3200400"/>
              <a:ext cx="1054100" cy="263525"/>
              <a:chOff x="2754" y="2379"/>
              <a:chExt cx="664" cy="166"/>
            </a:xfrm>
          </p:grpSpPr>
          <p:sp>
            <p:nvSpPr>
              <p:cNvPr id="9266" name="Rectangle 219"/>
              <p:cNvSpPr>
                <a:spLocks noChangeAspect="1" noChangeArrowheads="1"/>
              </p:cNvSpPr>
              <p:nvPr/>
            </p:nvSpPr>
            <p:spPr bwMode="auto">
              <a:xfrm rot="-3885">
                <a:off x="2754" y="2379"/>
                <a:ext cx="664" cy="16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" name="Group 220"/>
              <p:cNvGrpSpPr>
                <a:grpSpLocks noChangeAspect="1"/>
              </p:cNvGrpSpPr>
              <p:nvPr/>
            </p:nvGrpSpPr>
            <p:grpSpPr bwMode="auto">
              <a:xfrm rot="2988614" flipV="1">
                <a:off x="2797" y="2415"/>
                <a:ext cx="110" cy="93"/>
                <a:chOff x="923" y="1440"/>
                <a:chExt cx="136" cy="127"/>
              </a:xfrm>
            </p:grpSpPr>
            <p:sp>
              <p:nvSpPr>
                <p:cNvPr id="9277" name="Line 2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78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2" name="Group 223"/>
              <p:cNvGrpSpPr>
                <a:grpSpLocks noChangeAspect="1"/>
              </p:cNvGrpSpPr>
              <p:nvPr/>
            </p:nvGrpSpPr>
            <p:grpSpPr bwMode="auto">
              <a:xfrm rot="2988614" flipV="1">
                <a:off x="2957" y="2415"/>
                <a:ext cx="110" cy="93"/>
                <a:chOff x="923" y="1440"/>
                <a:chExt cx="136" cy="127"/>
              </a:xfrm>
            </p:grpSpPr>
            <p:sp>
              <p:nvSpPr>
                <p:cNvPr id="9275" name="Line 2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76" name="Oval 2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" name="Group 226"/>
              <p:cNvGrpSpPr>
                <a:grpSpLocks noChangeAspect="1"/>
              </p:cNvGrpSpPr>
              <p:nvPr/>
            </p:nvGrpSpPr>
            <p:grpSpPr bwMode="auto">
              <a:xfrm rot="2988614" flipV="1">
                <a:off x="3118" y="2415"/>
                <a:ext cx="110" cy="93"/>
                <a:chOff x="923" y="1440"/>
                <a:chExt cx="136" cy="127"/>
              </a:xfrm>
            </p:grpSpPr>
            <p:sp>
              <p:nvSpPr>
                <p:cNvPr id="9273" name="Line 2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74" name="Oval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" name="Group 229"/>
              <p:cNvGrpSpPr>
                <a:grpSpLocks noChangeAspect="1"/>
              </p:cNvGrpSpPr>
              <p:nvPr/>
            </p:nvGrpSpPr>
            <p:grpSpPr bwMode="auto">
              <a:xfrm rot="2988614" flipV="1">
                <a:off x="3279" y="2415"/>
                <a:ext cx="110" cy="93"/>
                <a:chOff x="923" y="1440"/>
                <a:chExt cx="136" cy="127"/>
              </a:xfrm>
            </p:grpSpPr>
            <p:sp>
              <p:nvSpPr>
                <p:cNvPr id="9271" name="Line 2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72" name="Oval 2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5" name="Group 232"/>
            <p:cNvGrpSpPr>
              <a:grpSpLocks/>
            </p:cNvGrpSpPr>
            <p:nvPr/>
          </p:nvGrpSpPr>
          <p:grpSpPr bwMode="auto">
            <a:xfrm>
              <a:off x="3797300" y="3646488"/>
              <a:ext cx="319088" cy="511175"/>
              <a:chOff x="2003" y="4753"/>
              <a:chExt cx="201" cy="322"/>
            </a:xfrm>
          </p:grpSpPr>
          <p:sp>
            <p:nvSpPr>
              <p:cNvPr id="9259" name="Rectangle 233"/>
              <p:cNvSpPr>
                <a:spLocks noChangeAspect="1" noChangeArrowheads="1"/>
              </p:cNvSpPr>
              <p:nvPr/>
            </p:nvSpPr>
            <p:spPr bwMode="auto">
              <a:xfrm rot="-2878536">
                <a:off x="1945" y="4831"/>
                <a:ext cx="322" cy="16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6" name="Group 234"/>
              <p:cNvGrpSpPr>
                <a:grpSpLocks noChangeAspect="1"/>
              </p:cNvGrpSpPr>
              <p:nvPr/>
            </p:nvGrpSpPr>
            <p:grpSpPr bwMode="auto">
              <a:xfrm rot="16239241" flipV="1">
                <a:off x="1995" y="4930"/>
                <a:ext cx="110" cy="93"/>
                <a:chOff x="923" y="1440"/>
                <a:chExt cx="136" cy="127"/>
              </a:xfrm>
            </p:grpSpPr>
            <p:sp>
              <p:nvSpPr>
                <p:cNvPr id="9264" name="Line 2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65" name="Oval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7" name="Group 237"/>
              <p:cNvGrpSpPr>
                <a:grpSpLocks noChangeAspect="1"/>
              </p:cNvGrpSpPr>
              <p:nvPr/>
            </p:nvGrpSpPr>
            <p:grpSpPr bwMode="auto">
              <a:xfrm rot="16239241" flipV="1">
                <a:off x="2103" y="4810"/>
                <a:ext cx="110" cy="93"/>
                <a:chOff x="923" y="1440"/>
                <a:chExt cx="136" cy="127"/>
              </a:xfrm>
            </p:grpSpPr>
            <p:sp>
              <p:nvSpPr>
                <p:cNvPr id="9262" name="Line 2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63" name="Oval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785813" y="4587875"/>
            <a:ext cx="188912" cy="779463"/>
            <a:chOff x="386" y="2886"/>
            <a:chExt cx="392" cy="1069"/>
          </a:xfrm>
        </p:grpSpPr>
        <p:sp>
          <p:nvSpPr>
            <p:cNvPr id="9251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grpSp>
          <p:nvGrpSpPr>
            <p:cNvPr id="19" name="Group 9"/>
            <p:cNvGrpSpPr>
              <a:grpSpLocks/>
            </p:cNvGrpSpPr>
            <p:nvPr/>
          </p:nvGrpSpPr>
          <p:grpSpPr bwMode="auto">
            <a:xfrm>
              <a:off x="398" y="2898"/>
              <a:ext cx="368" cy="1024"/>
              <a:chOff x="392" y="2910"/>
              <a:chExt cx="368" cy="1347"/>
            </a:xfrm>
          </p:grpSpPr>
          <p:sp>
            <p:nvSpPr>
              <p:cNvPr id="9253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9254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9255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9256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0" name="Group 30"/>
          <p:cNvGrpSpPr>
            <a:grpSpLocks/>
          </p:cNvGrpSpPr>
          <p:nvPr/>
        </p:nvGrpSpPr>
        <p:grpSpPr bwMode="auto">
          <a:xfrm flipH="1">
            <a:off x="5470752" y="1087330"/>
            <a:ext cx="144009" cy="662214"/>
            <a:chOff x="342" y="3262"/>
            <a:chExt cx="127" cy="584"/>
          </a:xfrm>
          <a:solidFill>
            <a:schemeClr val="bg1"/>
          </a:solidFill>
        </p:grpSpPr>
        <p:sp>
          <p:nvSpPr>
            <p:cNvPr id="177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9223" name="Rectangle 237"/>
          <p:cNvSpPr>
            <a:spLocks noChangeArrowheads="1"/>
          </p:cNvSpPr>
          <p:nvPr/>
        </p:nvSpPr>
        <p:spPr bwMode="auto">
          <a:xfrm>
            <a:off x="5334000" y="2355850"/>
            <a:ext cx="4175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EXF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4" name="Rectangle 245"/>
          <p:cNvSpPr>
            <a:spLocks noChangeArrowheads="1"/>
          </p:cNvSpPr>
          <p:nvPr/>
        </p:nvSpPr>
        <p:spPr bwMode="auto">
          <a:xfrm>
            <a:off x="674688" y="4387850"/>
            <a:ext cx="3905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FLT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5" name="Rectangle 248"/>
          <p:cNvSpPr>
            <a:spLocks noChangeArrowheads="1"/>
          </p:cNvSpPr>
          <p:nvPr/>
        </p:nvSpPr>
        <p:spPr bwMode="auto">
          <a:xfrm>
            <a:off x="5314950" y="892175"/>
            <a:ext cx="4556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GDR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6" name="Rectangle 251"/>
          <p:cNvSpPr>
            <a:spLocks noChangeArrowheads="1"/>
          </p:cNvSpPr>
          <p:nvPr/>
        </p:nvSpPr>
        <p:spPr bwMode="auto">
          <a:xfrm>
            <a:off x="657225" y="1735138"/>
            <a:ext cx="4254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HTX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7" name="Rectangle 256"/>
          <p:cNvSpPr>
            <a:spLocks noChangeArrowheads="1"/>
          </p:cNvSpPr>
          <p:nvPr/>
        </p:nvSpPr>
        <p:spPr bwMode="auto">
          <a:xfrm>
            <a:off x="649288" y="3397250"/>
            <a:ext cx="4413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BPD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8" name="Rectangle 259"/>
          <p:cNvSpPr>
            <a:spLocks noChangeArrowheads="1"/>
          </p:cNvSpPr>
          <p:nvPr/>
        </p:nvSpPr>
        <p:spPr bwMode="auto">
          <a:xfrm>
            <a:off x="495300" y="788988"/>
            <a:ext cx="4460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FRD</a:t>
            </a:r>
          </a:p>
          <a:p>
            <a:pPr algn="ctr"/>
            <a:r>
              <a:rPr lang="fr-FR" sz="1100" b="1" smtClean="0">
                <a:solidFill>
                  <a:srgbClr val="FF0000"/>
                </a:solidFill>
              </a:rPr>
              <a:t>MXD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9" name="Rectangle 132"/>
          <p:cNvSpPr>
            <a:spLocks noChangeAspect="1" noChangeArrowheads="1"/>
          </p:cNvSpPr>
          <p:nvPr/>
        </p:nvSpPr>
        <p:spPr bwMode="auto">
          <a:xfrm rot="2643322">
            <a:off x="485775" y="2073275"/>
            <a:ext cx="768350" cy="76993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12308" name="AutoShape 77"/>
          <p:cNvSpPr>
            <a:spLocks noChangeAspect="1" noChangeArrowheads="1"/>
          </p:cNvSpPr>
          <p:nvPr/>
        </p:nvSpPr>
        <p:spPr bwMode="auto">
          <a:xfrm>
            <a:off x="5218113" y="4337050"/>
            <a:ext cx="647700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6">
              <a:lumMod val="75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>
              <a:defRPr/>
            </a:pPr>
            <a:endParaRPr lang="fr-FR" sz="1000" b="1"/>
          </a:p>
        </p:txBody>
      </p:sp>
      <p:sp>
        <p:nvSpPr>
          <p:cNvPr id="9231" name="AutoShape 101"/>
          <p:cNvSpPr>
            <a:spLocks noChangeAspect="1" noChangeArrowheads="1"/>
          </p:cNvSpPr>
          <p:nvPr/>
        </p:nvSpPr>
        <p:spPr bwMode="auto">
          <a:xfrm>
            <a:off x="5221288" y="3275013"/>
            <a:ext cx="644525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00FF00"/>
          </a:solidFill>
          <a:ln w="38100" cmpd="dbl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/>
            <a:endParaRPr lang="fr-FR" sz="1000" b="1"/>
          </a:p>
        </p:txBody>
      </p:sp>
      <p:sp>
        <p:nvSpPr>
          <p:cNvPr id="9232" name="AutoShape 102"/>
          <p:cNvSpPr>
            <a:spLocks noChangeAspect="1" noChangeArrowheads="1"/>
          </p:cNvSpPr>
          <p:nvPr/>
        </p:nvSpPr>
        <p:spPr bwMode="auto">
          <a:xfrm>
            <a:off x="5218113" y="5462588"/>
            <a:ext cx="647700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FFFF66">
              <a:alpha val="70195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eaVert" wrap="none" lIns="65306" tIns="32653" rIns="65306" bIns="32653" anchor="ctr"/>
          <a:lstStyle/>
          <a:p>
            <a:pPr algn="ctr" defTabSz="912813"/>
            <a:endParaRPr lang="fr-FR" sz="1000" b="1"/>
          </a:p>
        </p:txBody>
      </p:sp>
      <p:grpSp>
        <p:nvGrpSpPr>
          <p:cNvPr id="21" name="Groupe 274"/>
          <p:cNvGrpSpPr>
            <a:grpSpLocks/>
          </p:cNvGrpSpPr>
          <p:nvPr/>
        </p:nvGrpSpPr>
        <p:grpSpPr bwMode="auto">
          <a:xfrm>
            <a:off x="798513" y="5653088"/>
            <a:ext cx="142875" cy="663575"/>
            <a:chOff x="11964191" y="6163470"/>
            <a:chExt cx="201614" cy="927100"/>
          </a:xfrm>
        </p:grpSpPr>
        <p:sp>
          <p:nvSpPr>
            <p:cNvPr id="9246" name="Rectangle 31"/>
            <p:cNvSpPr>
              <a:spLocks noChangeArrowheads="1"/>
            </p:cNvSpPr>
            <p:nvPr/>
          </p:nvSpPr>
          <p:spPr bwMode="auto">
            <a:xfrm flipH="1">
              <a:off x="11964193" y="6163470"/>
              <a:ext cx="201612" cy="927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247" name="Freeform 32"/>
            <p:cNvSpPr>
              <a:spLocks/>
            </p:cNvSpPr>
            <p:nvPr/>
          </p:nvSpPr>
          <p:spPr bwMode="auto">
            <a:xfrm flipH="1">
              <a:off x="11964191" y="6163470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 flipH="1">
              <a:off x="11964191" y="6396832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249" name="Freeform 32"/>
            <p:cNvSpPr>
              <a:spLocks/>
            </p:cNvSpPr>
            <p:nvPr/>
          </p:nvSpPr>
          <p:spPr bwMode="auto">
            <a:xfrm flipH="1">
              <a:off x="11964191" y="6630194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250" name="Freeform 32"/>
            <p:cNvSpPr>
              <a:spLocks/>
            </p:cNvSpPr>
            <p:nvPr/>
          </p:nvSpPr>
          <p:spPr bwMode="auto">
            <a:xfrm flipH="1">
              <a:off x="11964191" y="6863557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9234" name="Rectangle 280"/>
          <p:cNvSpPr>
            <a:spLocks noChangeArrowheads="1"/>
          </p:cNvSpPr>
          <p:nvPr/>
        </p:nvSpPr>
        <p:spPr bwMode="auto">
          <a:xfrm>
            <a:off x="663575" y="5427663"/>
            <a:ext cx="4127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LVR</a:t>
            </a:r>
          </a:p>
        </p:txBody>
      </p:sp>
      <p:sp>
        <p:nvSpPr>
          <p:cNvPr id="9235" name="Rectangle 262"/>
          <p:cNvSpPr>
            <a:spLocks noChangeArrowheads="1"/>
          </p:cNvSpPr>
          <p:nvPr/>
        </p:nvSpPr>
        <p:spPr bwMode="auto">
          <a:xfrm>
            <a:off x="1450975" y="1069975"/>
            <a:ext cx="3159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Registre d’air neuf modulant</a:t>
            </a:r>
          </a:p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Registre de mélange modulant</a:t>
            </a:r>
          </a:p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Avec moteur de registre modulant 0-10VDC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36" name="Rectangle 263"/>
          <p:cNvSpPr>
            <a:spLocks noChangeArrowheads="1"/>
          </p:cNvSpPr>
          <p:nvPr/>
        </p:nvSpPr>
        <p:spPr bwMode="auto">
          <a:xfrm>
            <a:off x="1450975" y="2325688"/>
            <a:ext cx="2570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Echangeur de chaleur Air /Air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37" name="Rectangle 265"/>
          <p:cNvSpPr>
            <a:spLocks noChangeArrowheads="1"/>
          </p:cNvSpPr>
          <p:nvPr/>
        </p:nvSpPr>
        <p:spPr bwMode="auto">
          <a:xfrm>
            <a:off x="1450975" y="353695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Registre de By-pass</a:t>
            </a:r>
          </a:p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Avec moteur de registre tout ou rien 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38" name="Rectangle 266"/>
          <p:cNvSpPr>
            <a:spLocks noChangeArrowheads="1"/>
          </p:cNvSpPr>
          <p:nvPr/>
        </p:nvSpPr>
        <p:spPr bwMode="auto">
          <a:xfrm>
            <a:off x="1450975" y="4845050"/>
            <a:ext cx="1370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Filtres métalliques EU3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39" name="Rectangle 267"/>
          <p:cNvSpPr>
            <a:spLocks noChangeArrowheads="1"/>
          </p:cNvSpPr>
          <p:nvPr/>
        </p:nvSpPr>
        <p:spPr bwMode="auto">
          <a:xfrm>
            <a:off x="6018213" y="1333500"/>
            <a:ext cx="2470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Clapet Registre de surpression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0" name="Text Box 103"/>
          <p:cNvSpPr txBox="1">
            <a:spLocks noChangeArrowheads="1"/>
          </p:cNvSpPr>
          <p:nvPr/>
        </p:nvSpPr>
        <p:spPr bwMode="auto">
          <a:xfrm>
            <a:off x="6018213" y="5753100"/>
            <a:ext cx="1216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Air repris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1" name="Text Box 105"/>
          <p:cNvSpPr txBox="1">
            <a:spLocks noChangeArrowheads="1"/>
          </p:cNvSpPr>
          <p:nvPr/>
        </p:nvSpPr>
        <p:spPr bwMode="auto">
          <a:xfrm>
            <a:off x="6018213" y="4625975"/>
            <a:ext cx="1141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Air neuf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2" name="Text Box 106"/>
          <p:cNvSpPr txBox="1">
            <a:spLocks noChangeArrowheads="1"/>
          </p:cNvSpPr>
          <p:nvPr/>
        </p:nvSpPr>
        <p:spPr bwMode="auto">
          <a:xfrm>
            <a:off x="6018213" y="3563938"/>
            <a:ext cx="1492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Air mélangé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3" name="Rectangle 281"/>
          <p:cNvSpPr>
            <a:spLocks noChangeArrowheads="1"/>
          </p:cNvSpPr>
          <p:nvPr/>
        </p:nvSpPr>
        <p:spPr bwMode="auto">
          <a:xfrm>
            <a:off x="1450975" y="5853113"/>
            <a:ext cx="25066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Grille persiennes d’air neuf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4" name="Rectangle 282"/>
          <p:cNvSpPr>
            <a:spLocks noChangeArrowheads="1"/>
          </p:cNvSpPr>
          <p:nvPr/>
        </p:nvSpPr>
        <p:spPr bwMode="auto">
          <a:xfrm>
            <a:off x="6018212" y="2343150"/>
            <a:ext cx="2046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Ventilateur Plug Fan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lang="fr-FR" dirty="0" smtClean="0"/>
              <a:t>Légende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79"/>
          <p:cNvSpPr>
            <a:spLocks noGrp="1"/>
          </p:cNvSpPr>
          <p:nvPr>
            <p:ph type="title"/>
          </p:nvPr>
        </p:nvSpPr>
        <p:spPr bwMode="auto">
          <a:xfrm>
            <a:off x="720725" y="144463"/>
            <a:ext cx="8229600" cy="447675"/>
          </a:xfrm>
          <a:noFill/>
        </p:spPr>
        <p:txBody>
          <a:bodyPr/>
          <a:lstStyle/>
          <a:p>
            <a:r>
              <a:rPr lang="fr-FR" dirty="0" smtClean="0"/>
              <a:t>Eléments clef du contrôle sur version </a:t>
            </a:r>
            <a:r>
              <a:rPr lang="fr-FR" u="sng" dirty="0" smtClean="0"/>
              <a:t>PHE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4175" y="4124325"/>
            <a:ext cx="1528763" cy="1458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244" name="Text Box 110"/>
          <p:cNvSpPr txBox="1">
            <a:spLocks noChangeArrowheads="1"/>
          </p:cNvSpPr>
          <p:nvPr/>
        </p:nvSpPr>
        <p:spPr bwMode="auto">
          <a:xfrm>
            <a:off x="3027363" y="3155950"/>
            <a:ext cx="1023037" cy="55399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 dirty="0" err="1" smtClean="0"/>
              <a:t>T°air</a:t>
            </a:r>
            <a:r>
              <a:rPr lang="fr-FR" sz="1000" b="1" dirty="0" smtClean="0"/>
              <a:t> reprise</a:t>
            </a:r>
          </a:p>
          <a:p>
            <a:endParaRPr lang="fr-FR" sz="1000" b="1" dirty="0" smtClean="0"/>
          </a:p>
          <a:p>
            <a:r>
              <a:rPr lang="fr-FR" sz="1000" b="1" dirty="0" err="1" smtClean="0"/>
              <a:t>T°air</a:t>
            </a:r>
            <a:r>
              <a:rPr lang="fr-FR" sz="1000" b="1" dirty="0" smtClean="0"/>
              <a:t> mélange</a:t>
            </a:r>
            <a:endParaRPr lang="fr-FR" sz="1000" b="1" dirty="0"/>
          </a:p>
        </p:txBody>
      </p:sp>
      <p:sp>
        <p:nvSpPr>
          <p:cNvPr id="10245" name="Freeform 111"/>
          <p:cNvSpPr>
            <a:spLocks/>
          </p:cNvSpPr>
          <p:nvPr/>
        </p:nvSpPr>
        <p:spPr bwMode="auto">
          <a:xfrm flipH="1" flipV="1">
            <a:off x="2822575" y="3427413"/>
            <a:ext cx="765175" cy="1412875"/>
          </a:xfrm>
          <a:custGeom>
            <a:avLst/>
            <a:gdLst>
              <a:gd name="T0" fmla="*/ 2147483647 w 7245"/>
              <a:gd name="T1" fmla="*/ 2147483647 h 598"/>
              <a:gd name="T2" fmla="*/ 2147483647 w 7245"/>
              <a:gd name="T3" fmla="*/ 2147483647 h 598"/>
              <a:gd name="T4" fmla="*/ 2147483647 w 7245"/>
              <a:gd name="T5" fmla="*/ 2147483647 h 598"/>
              <a:gd name="T6" fmla="*/ 2147483647 w 7245"/>
              <a:gd name="T7" fmla="*/ 2147483647 h 598"/>
              <a:gd name="T8" fmla="*/ 0 w 7245"/>
              <a:gd name="T9" fmla="*/ 2147483647 h 598"/>
              <a:gd name="T10" fmla="*/ 2147483647 w 7245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45"/>
              <a:gd name="T19" fmla="*/ 0 h 598"/>
              <a:gd name="T20" fmla="*/ 7245 w 7245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45" h="598">
                <a:moveTo>
                  <a:pt x="5513" y="598"/>
                </a:moveTo>
                <a:lnTo>
                  <a:pt x="7151" y="598"/>
                </a:lnTo>
                <a:cubicBezTo>
                  <a:pt x="7182" y="525"/>
                  <a:pt x="7214" y="452"/>
                  <a:pt x="7245" y="379"/>
                </a:cubicBezTo>
                <a:lnTo>
                  <a:pt x="94" y="379"/>
                </a:lnTo>
                <a:cubicBezTo>
                  <a:pt x="63" y="253"/>
                  <a:pt x="31" y="128"/>
                  <a:pt x="0" y="2"/>
                </a:cubicBezTo>
                <a:lnTo>
                  <a:pt x="4775" y="0"/>
                </a:ln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0246" name="AutoShape 112"/>
          <p:cNvSpPr>
            <a:spLocks/>
          </p:cNvSpPr>
          <p:nvPr/>
        </p:nvSpPr>
        <p:spPr bwMode="auto">
          <a:xfrm>
            <a:off x="3017838" y="3108325"/>
            <a:ext cx="104775" cy="638175"/>
          </a:xfrm>
          <a:prstGeom prst="leftBrace">
            <a:avLst>
              <a:gd name="adj1" fmla="val 50758"/>
              <a:gd name="adj2" fmla="val 50000"/>
            </a:avLst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247" name="AutoShape 116"/>
          <p:cNvSpPr>
            <a:spLocks/>
          </p:cNvSpPr>
          <p:nvPr/>
        </p:nvSpPr>
        <p:spPr bwMode="auto">
          <a:xfrm flipH="1">
            <a:off x="2940050" y="4586288"/>
            <a:ext cx="111125" cy="492125"/>
          </a:xfrm>
          <a:prstGeom prst="leftBrace">
            <a:avLst>
              <a:gd name="adj1" fmla="val 50744"/>
              <a:gd name="adj2" fmla="val 50000"/>
            </a:avLst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10248" name="Groupe 76"/>
          <p:cNvGrpSpPr>
            <a:grpSpLocks noChangeAspect="1"/>
          </p:cNvGrpSpPr>
          <p:nvPr/>
        </p:nvGrpSpPr>
        <p:grpSpPr bwMode="auto">
          <a:xfrm>
            <a:off x="133350" y="1981200"/>
            <a:ext cx="1436688" cy="1309688"/>
            <a:chOff x="2343150" y="1381125"/>
            <a:chExt cx="4467225" cy="4105275"/>
          </a:xfrm>
        </p:grpSpPr>
        <p:pic>
          <p:nvPicPr>
            <p:cNvPr id="103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6963" y="1395413"/>
              <a:ext cx="4410075" cy="406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Forme libre 78"/>
            <p:cNvSpPr/>
            <p:nvPr/>
          </p:nvSpPr>
          <p:spPr>
            <a:xfrm>
              <a:off x="2343150" y="1381125"/>
              <a:ext cx="4467225" cy="4105275"/>
            </a:xfrm>
            <a:custGeom>
              <a:avLst/>
              <a:gdLst>
                <a:gd name="connsiteX0" fmla="*/ 133350 w 4591050"/>
                <a:gd name="connsiteY0" fmla="*/ 0 h 4105275"/>
                <a:gd name="connsiteX1" fmla="*/ 133350 w 4591050"/>
                <a:gd name="connsiteY1" fmla="*/ 0 h 4105275"/>
                <a:gd name="connsiteX2" fmla="*/ 123825 w 4591050"/>
                <a:gd name="connsiteY2" fmla="*/ 4095750 h 4105275"/>
                <a:gd name="connsiteX3" fmla="*/ 4591050 w 4591050"/>
                <a:gd name="connsiteY3" fmla="*/ 4105275 h 4105275"/>
                <a:gd name="connsiteX4" fmla="*/ 4591050 w 4591050"/>
                <a:gd name="connsiteY4" fmla="*/ 0 h 4105275"/>
                <a:gd name="connsiteX5" fmla="*/ 0 w 4591050"/>
                <a:gd name="connsiteY5" fmla="*/ 0 h 4105275"/>
                <a:gd name="connsiteX6" fmla="*/ 457200 w 4591050"/>
                <a:gd name="connsiteY6" fmla="*/ 85725 h 4105275"/>
                <a:gd name="connsiteX7" fmla="*/ 209550 w 4591050"/>
                <a:gd name="connsiteY7" fmla="*/ 3990975 h 4105275"/>
                <a:gd name="connsiteX8" fmla="*/ 4524375 w 4591050"/>
                <a:gd name="connsiteY8" fmla="*/ 4019550 h 4105275"/>
                <a:gd name="connsiteX9" fmla="*/ 4343400 w 4591050"/>
                <a:gd name="connsiteY9" fmla="*/ 85725 h 4105275"/>
                <a:gd name="connsiteX10" fmla="*/ 447675 w 4591050"/>
                <a:gd name="connsiteY10" fmla="*/ 85725 h 4105275"/>
                <a:gd name="connsiteX0" fmla="*/ 9525 w 4467225"/>
                <a:gd name="connsiteY0" fmla="*/ 0 h 4105275"/>
                <a:gd name="connsiteX1" fmla="*/ 9525 w 4467225"/>
                <a:gd name="connsiteY1" fmla="*/ 0 h 4105275"/>
                <a:gd name="connsiteX2" fmla="*/ 0 w 4467225"/>
                <a:gd name="connsiteY2" fmla="*/ 4095750 h 4105275"/>
                <a:gd name="connsiteX3" fmla="*/ 4467225 w 4467225"/>
                <a:gd name="connsiteY3" fmla="*/ 4105275 h 4105275"/>
                <a:gd name="connsiteX4" fmla="*/ 4467225 w 4467225"/>
                <a:gd name="connsiteY4" fmla="*/ 0 h 4105275"/>
                <a:gd name="connsiteX5" fmla="*/ 55687 w 4467225"/>
                <a:gd name="connsiteY5" fmla="*/ 0 h 4105275"/>
                <a:gd name="connsiteX6" fmla="*/ 333375 w 4467225"/>
                <a:gd name="connsiteY6" fmla="*/ 85725 h 4105275"/>
                <a:gd name="connsiteX7" fmla="*/ 85725 w 4467225"/>
                <a:gd name="connsiteY7" fmla="*/ 3990975 h 4105275"/>
                <a:gd name="connsiteX8" fmla="*/ 4400550 w 4467225"/>
                <a:gd name="connsiteY8" fmla="*/ 4019550 h 4105275"/>
                <a:gd name="connsiteX9" fmla="*/ 4219575 w 4467225"/>
                <a:gd name="connsiteY9" fmla="*/ 85725 h 4105275"/>
                <a:gd name="connsiteX10" fmla="*/ 323850 w 4467225"/>
                <a:gd name="connsiteY10" fmla="*/ 85725 h 410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7225" h="4105275">
                  <a:moveTo>
                    <a:pt x="9525" y="0"/>
                  </a:moveTo>
                  <a:lnTo>
                    <a:pt x="9525" y="0"/>
                  </a:lnTo>
                  <a:lnTo>
                    <a:pt x="0" y="4095750"/>
                  </a:lnTo>
                  <a:lnTo>
                    <a:pt x="4467225" y="4105275"/>
                  </a:lnTo>
                  <a:lnTo>
                    <a:pt x="4467225" y="0"/>
                  </a:lnTo>
                  <a:lnTo>
                    <a:pt x="55687" y="0"/>
                  </a:lnTo>
                  <a:lnTo>
                    <a:pt x="333375" y="85725"/>
                  </a:lnTo>
                  <a:lnTo>
                    <a:pt x="85725" y="3990975"/>
                  </a:lnTo>
                  <a:lnTo>
                    <a:pt x="4400550" y="4019550"/>
                  </a:lnTo>
                  <a:lnTo>
                    <a:pt x="4219575" y="85725"/>
                  </a:lnTo>
                  <a:lnTo>
                    <a:pt x="323850" y="85725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249" name="Freeform 108"/>
          <p:cNvSpPr>
            <a:spLocks/>
          </p:cNvSpPr>
          <p:nvPr/>
        </p:nvSpPr>
        <p:spPr bwMode="auto">
          <a:xfrm flipH="1">
            <a:off x="1323975" y="1581150"/>
            <a:ext cx="1330325" cy="2811463"/>
          </a:xfrm>
          <a:custGeom>
            <a:avLst/>
            <a:gdLst>
              <a:gd name="T0" fmla="*/ 2147483647 w 18239"/>
              <a:gd name="T1" fmla="*/ 2147483647 h 6"/>
              <a:gd name="T2" fmla="*/ 2147483647 w 18239"/>
              <a:gd name="T3" fmla="*/ 0 h 6"/>
              <a:gd name="T4" fmla="*/ 2147483647 w 18239"/>
              <a:gd name="T5" fmla="*/ 0 h 6"/>
              <a:gd name="T6" fmla="*/ 0 w 18239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239"/>
              <a:gd name="T13" fmla="*/ 0 h 6"/>
              <a:gd name="T14" fmla="*/ 18239 w 18239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39" h="6">
                <a:moveTo>
                  <a:pt x="18239" y="1"/>
                </a:moveTo>
                <a:lnTo>
                  <a:pt x="18239" y="0"/>
                </a:lnTo>
                <a:lnTo>
                  <a:pt x="23" y="0"/>
                </a:lnTo>
                <a:cubicBezTo>
                  <a:pt x="15" y="2"/>
                  <a:pt x="8" y="4"/>
                  <a:pt x="0" y="6"/>
                </a:cubicBezTo>
              </a:path>
            </a:pathLst>
          </a:cu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grpSp>
        <p:nvGrpSpPr>
          <p:cNvPr id="10250" name="Groupe 89"/>
          <p:cNvGrpSpPr>
            <a:grpSpLocks/>
          </p:cNvGrpSpPr>
          <p:nvPr/>
        </p:nvGrpSpPr>
        <p:grpSpPr bwMode="auto">
          <a:xfrm>
            <a:off x="3881438" y="3541713"/>
            <a:ext cx="814387" cy="403225"/>
            <a:chOff x="5853183" y="4026755"/>
            <a:chExt cx="814318" cy="403698"/>
          </a:xfrm>
        </p:grpSpPr>
        <p:sp>
          <p:nvSpPr>
            <p:cNvPr id="81" name="AutoShape 181"/>
            <p:cNvSpPr>
              <a:spLocks noChangeAspect="1" noChangeArrowheads="1"/>
            </p:cNvSpPr>
            <p:nvPr/>
          </p:nvSpPr>
          <p:spPr bwMode="auto">
            <a:xfrm rot="18855647">
              <a:off x="6299177" y="4062129"/>
              <a:ext cx="87415" cy="64923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314" name="Freeform 183"/>
            <p:cNvSpPr>
              <a:spLocks noChangeAspect="1"/>
            </p:cNvSpPr>
            <p:nvPr/>
          </p:nvSpPr>
          <p:spPr bwMode="auto">
            <a:xfrm>
              <a:off x="5874851" y="4026755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315" name="Freeform 184"/>
            <p:cNvSpPr>
              <a:spLocks noChangeAspect="1"/>
            </p:cNvSpPr>
            <p:nvPr/>
          </p:nvSpPr>
          <p:spPr bwMode="auto">
            <a:xfrm>
              <a:off x="5853183" y="4051438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</p:grpSp>
      <p:grpSp>
        <p:nvGrpSpPr>
          <p:cNvPr id="10251" name="Groupe 94"/>
          <p:cNvGrpSpPr>
            <a:grpSpLocks/>
          </p:cNvGrpSpPr>
          <p:nvPr/>
        </p:nvGrpSpPr>
        <p:grpSpPr bwMode="auto">
          <a:xfrm>
            <a:off x="3906838" y="3243263"/>
            <a:ext cx="814387" cy="403225"/>
            <a:chOff x="5853183" y="4026755"/>
            <a:chExt cx="814318" cy="403698"/>
          </a:xfrm>
        </p:grpSpPr>
        <p:sp>
          <p:nvSpPr>
            <p:cNvPr id="96" name="AutoShape 181"/>
            <p:cNvSpPr>
              <a:spLocks noChangeAspect="1" noChangeArrowheads="1"/>
            </p:cNvSpPr>
            <p:nvPr/>
          </p:nvSpPr>
          <p:spPr bwMode="auto">
            <a:xfrm rot="18855647">
              <a:off x="6299177" y="4062129"/>
              <a:ext cx="87415" cy="64923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311" name="Freeform 183"/>
            <p:cNvSpPr>
              <a:spLocks noChangeAspect="1"/>
            </p:cNvSpPr>
            <p:nvPr/>
          </p:nvSpPr>
          <p:spPr bwMode="auto">
            <a:xfrm>
              <a:off x="5874851" y="4026755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312" name="Freeform 184"/>
            <p:cNvSpPr>
              <a:spLocks noChangeAspect="1"/>
            </p:cNvSpPr>
            <p:nvPr/>
          </p:nvSpPr>
          <p:spPr bwMode="auto">
            <a:xfrm>
              <a:off x="5853183" y="4051438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</p:grpSp>
      <p:grpSp>
        <p:nvGrpSpPr>
          <p:cNvPr id="10252" name="Groupe 121"/>
          <p:cNvGrpSpPr>
            <a:grpSpLocks/>
          </p:cNvGrpSpPr>
          <p:nvPr/>
        </p:nvGrpSpPr>
        <p:grpSpPr bwMode="auto">
          <a:xfrm>
            <a:off x="1668463" y="2928938"/>
            <a:ext cx="814387" cy="403225"/>
            <a:chOff x="5853183" y="4026755"/>
            <a:chExt cx="814318" cy="403698"/>
          </a:xfrm>
        </p:grpSpPr>
        <p:sp>
          <p:nvSpPr>
            <p:cNvPr id="123" name="AutoShape 181"/>
            <p:cNvSpPr>
              <a:spLocks noChangeAspect="1" noChangeArrowheads="1"/>
            </p:cNvSpPr>
            <p:nvPr/>
          </p:nvSpPr>
          <p:spPr bwMode="auto">
            <a:xfrm rot="18855647">
              <a:off x="6299177" y="4062129"/>
              <a:ext cx="87415" cy="64923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308" name="Freeform 183"/>
            <p:cNvSpPr>
              <a:spLocks noChangeAspect="1"/>
            </p:cNvSpPr>
            <p:nvPr/>
          </p:nvSpPr>
          <p:spPr bwMode="auto">
            <a:xfrm>
              <a:off x="5874851" y="4026755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309" name="Freeform 184"/>
            <p:cNvSpPr>
              <a:spLocks noChangeAspect="1"/>
            </p:cNvSpPr>
            <p:nvPr/>
          </p:nvSpPr>
          <p:spPr bwMode="auto">
            <a:xfrm>
              <a:off x="5853183" y="4051438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</p:grpSp>
      <p:cxnSp>
        <p:nvCxnSpPr>
          <p:cNvPr id="10253" name="Connecteur droit 127"/>
          <p:cNvCxnSpPr>
            <a:cxnSpLocks noChangeShapeType="1"/>
          </p:cNvCxnSpPr>
          <p:nvPr/>
        </p:nvCxnSpPr>
        <p:spPr bwMode="auto">
          <a:xfrm>
            <a:off x="1504950" y="2867025"/>
            <a:ext cx="342900" cy="158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 type="triangle" w="med" len="med"/>
            <a:tailEnd/>
          </a:ln>
        </p:spPr>
      </p:cxnSp>
      <p:pic>
        <p:nvPicPr>
          <p:cNvPr id="10254" name="Picture 2" descr="ADH E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5713" y="622300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1427163"/>
            <a:ext cx="766762" cy="673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256" name="Forme libre 61"/>
          <p:cNvSpPr>
            <a:spLocks noChangeArrowheads="1"/>
          </p:cNvSpPr>
          <p:nvPr/>
        </p:nvSpPr>
        <p:spPr bwMode="auto">
          <a:xfrm>
            <a:off x="952500" y="1304925"/>
            <a:ext cx="3954463" cy="1298575"/>
          </a:xfrm>
          <a:custGeom>
            <a:avLst/>
            <a:gdLst>
              <a:gd name="T0" fmla="*/ 0 w 3954531"/>
              <a:gd name="T1" fmla="*/ 80659 h 1986998"/>
              <a:gd name="T2" fmla="*/ 9525 w 3954531"/>
              <a:gd name="T3" fmla="*/ 0 h 1986998"/>
              <a:gd name="T4" fmla="*/ 2542955 w 3954531"/>
              <a:gd name="T5" fmla="*/ 0 h 1986998"/>
              <a:gd name="T6" fmla="*/ 2525986 w 3954531"/>
              <a:gd name="T7" fmla="*/ 235212 h 1986998"/>
              <a:gd name="T8" fmla="*/ 3954191 w 3954531"/>
              <a:gd name="T9" fmla="*/ 236991 h 1986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4531"/>
              <a:gd name="T16" fmla="*/ 0 h 1986998"/>
              <a:gd name="T17" fmla="*/ 3954531 w 3954531"/>
              <a:gd name="T18" fmla="*/ 1986998 h 1986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4531" h="1986998">
                <a:moveTo>
                  <a:pt x="0" y="676275"/>
                </a:moveTo>
                <a:lnTo>
                  <a:pt x="9525" y="0"/>
                </a:lnTo>
                <a:lnTo>
                  <a:pt x="2543175" y="0"/>
                </a:lnTo>
                <a:lnTo>
                  <a:pt x="2526196" y="1972089"/>
                </a:lnTo>
                <a:lnTo>
                  <a:pt x="3954531" y="1986998"/>
                </a:ln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grpSp>
        <p:nvGrpSpPr>
          <p:cNvPr id="10257" name="Groupe 93"/>
          <p:cNvGrpSpPr>
            <a:grpSpLocks/>
          </p:cNvGrpSpPr>
          <p:nvPr/>
        </p:nvGrpSpPr>
        <p:grpSpPr bwMode="auto">
          <a:xfrm>
            <a:off x="3517900" y="1868488"/>
            <a:ext cx="496888" cy="158750"/>
            <a:chOff x="3816628" y="2435087"/>
            <a:chExt cx="496956" cy="159026"/>
          </a:xfrm>
        </p:grpSpPr>
        <p:sp>
          <p:nvSpPr>
            <p:cNvPr id="10303" name="Rectangle 92"/>
            <p:cNvSpPr>
              <a:spLocks noChangeArrowheads="1"/>
            </p:cNvSpPr>
            <p:nvPr/>
          </p:nvSpPr>
          <p:spPr bwMode="auto">
            <a:xfrm>
              <a:off x="3965713" y="2435087"/>
              <a:ext cx="288235" cy="159026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grpSp>
          <p:nvGrpSpPr>
            <p:cNvPr id="10304" name="Groupe 70"/>
            <p:cNvGrpSpPr>
              <a:grpSpLocks/>
            </p:cNvGrpSpPr>
            <p:nvPr/>
          </p:nvGrpSpPr>
          <p:grpSpPr bwMode="auto">
            <a:xfrm>
              <a:off x="3816628" y="2445027"/>
              <a:ext cx="496956" cy="119270"/>
              <a:chOff x="3796748" y="2464904"/>
              <a:chExt cx="646043" cy="139148"/>
            </a:xfrm>
          </p:grpSpPr>
          <p:sp>
            <p:nvSpPr>
              <p:cNvPr id="10305" name="Forme libre 71"/>
              <p:cNvSpPr>
                <a:spLocks noChangeArrowheads="1"/>
              </p:cNvSpPr>
              <p:nvPr/>
            </p:nvSpPr>
            <p:spPr bwMode="auto">
              <a:xfrm>
                <a:off x="3796748" y="2464904"/>
                <a:ext cx="467139" cy="139148"/>
              </a:xfrm>
              <a:custGeom>
                <a:avLst/>
                <a:gdLst>
                  <a:gd name="T0" fmla="*/ 0 w 467139"/>
                  <a:gd name="T1" fmla="*/ 139148 h 139148"/>
                  <a:gd name="T2" fmla="*/ 168965 w 467139"/>
                  <a:gd name="T3" fmla="*/ 139148 h 139148"/>
                  <a:gd name="T4" fmla="*/ 467139 w 467139"/>
                  <a:gd name="T5" fmla="*/ 0 h 139148"/>
                  <a:gd name="T6" fmla="*/ 0 60000 65536"/>
                  <a:gd name="T7" fmla="*/ 0 60000 65536"/>
                  <a:gd name="T8" fmla="*/ 0 60000 65536"/>
                  <a:gd name="T9" fmla="*/ 0 w 467139"/>
                  <a:gd name="T10" fmla="*/ 0 h 139148"/>
                  <a:gd name="T11" fmla="*/ 467139 w 467139"/>
                  <a:gd name="T12" fmla="*/ 139148 h 139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7139" h="139148">
                    <a:moveTo>
                      <a:pt x="0" y="139148"/>
                    </a:moveTo>
                    <a:lnTo>
                      <a:pt x="168965" y="139148"/>
                    </a:lnTo>
                    <a:lnTo>
                      <a:pt x="467139" y="0"/>
                    </a:ln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0306" name="Forme libre 72"/>
              <p:cNvSpPr>
                <a:spLocks noChangeArrowheads="1"/>
              </p:cNvSpPr>
              <p:nvPr/>
            </p:nvSpPr>
            <p:spPr bwMode="auto">
              <a:xfrm>
                <a:off x="4263887" y="2604052"/>
                <a:ext cx="178904" cy="0"/>
              </a:xfrm>
              <a:custGeom>
                <a:avLst/>
                <a:gdLst>
                  <a:gd name="T0" fmla="*/ 0 w 178904"/>
                  <a:gd name="T1" fmla="*/ 178904 w 178904"/>
                  <a:gd name="T2" fmla="*/ 0 60000 65536"/>
                  <a:gd name="T3" fmla="*/ 0 60000 65536"/>
                  <a:gd name="T4" fmla="*/ 0 w 178904"/>
                  <a:gd name="T5" fmla="*/ 178904 w 178904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178904">
                    <a:moveTo>
                      <a:pt x="0" y="0"/>
                    </a:moveTo>
                    <a:lnTo>
                      <a:pt x="178904" y="0"/>
                    </a:lnTo>
                  </a:path>
                </a:pathLst>
              </a:custGeom>
              <a:solidFill>
                <a:schemeClr val="accent1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0258" name="Groupe 94"/>
          <p:cNvGrpSpPr>
            <a:grpSpLocks/>
          </p:cNvGrpSpPr>
          <p:nvPr/>
        </p:nvGrpSpPr>
        <p:grpSpPr bwMode="auto">
          <a:xfrm>
            <a:off x="3479800" y="2465388"/>
            <a:ext cx="496888" cy="158750"/>
            <a:chOff x="3816628" y="2435087"/>
            <a:chExt cx="496956" cy="159026"/>
          </a:xfrm>
        </p:grpSpPr>
        <p:sp>
          <p:nvSpPr>
            <p:cNvPr id="10299" name="Rectangle 99"/>
            <p:cNvSpPr>
              <a:spLocks noChangeArrowheads="1"/>
            </p:cNvSpPr>
            <p:nvPr/>
          </p:nvSpPr>
          <p:spPr bwMode="auto">
            <a:xfrm>
              <a:off x="3965713" y="2435087"/>
              <a:ext cx="288235" cy="159026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grpSp>
          <p:nvGrpSpPr>
            <p:cNvPr id="10300" name="Groupe 100"/>
            <p:cNvGrpSpPr>
              <a:grpSpLocks/>
            </p:cNvGrpSpPr>
            <p:nvPr/>
          </p:nvGrpSpPr>
          <p:grpSpPr bwMode="auto">
            <a:xfrm>
              <a:off x="3816633" y="2445027"/>
              <a:ext cx="496957" cy="119270"/>
              <a:chOff x="3796748" y="2464904"/>
              <a:chExt cx="646043" cy="139148"/>
            </a:xfrm>
          </p:grpSpPr>
          <p:sp>
            <p:nvSpPr>
              <p:cNvPr id="10301" name="Forme libre 101"/>
              <p:cNvSpPr>
                <a:spLocks noChangeArrowheads="1"/>
              </p:cNvSpPr>
              <p:nvPr/>
            </p:nvSpPr>
            <p:spPr bwMode="auto">
              <a:xfrm>
                <a:off x="3796748" y="2464904"/>
                <a:ext cx="467139" cy="139148"/>
              </a:xfrm>
              <a:custGeom>
                <a:avLst/>
                <a:gdLst>
                  <a:gd name="T0" fmla="*/ 0 w 467139"/>
                  <a:gd name="T1" fmla="*/ 139148 h 139148"/>
                  <a:gd name="T2" fmla="*/ 168965 w 467139"/>
                  <a:gd name="T3" fmla="*/ 139148 h 139148"/>
                  <a:gd name="T4" fmla="*/ 467139 w 467139"/>
                  <a:gd name="T5" fmla="*/ 0 h 139148"/>
                  <a:gd name="T6" fmla="*/ 0 60000 65536"/>
                  <a:gd name="T7" fmla="*/ 0 60000 65536"/>
                  <a:gd name="T8" fmla="*/ 0 60000 65536"/>
                  <a:gd name="T9" fmla="*/ 0 w 467139"/>
                  <a:gd name="T10" fmla="*/ 0 h 139148"/>
                  <a:gd name="T11" fmla="*/ 467139 w 467139"/>
                  <a:gd name="T12" fmla="*/ 139148 h 139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7139" h="139148">
                    <a:moveTo>
                      <a:pt x="0" y="139148"/>
                    </a:moveTo>
                    <a:lnTo>
                      <a:pt x="168965" y="139148"/>
                    </a:lnTo>
                    <a:lnTo>
                      <a:pt x="467139" y="0"/>
                    </a:ln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0302" name="Forme libre 102"/>
              <p:cNvSpPr>
                <a:spLocks noChangeArrowheads="1"/>
              </p:cNvSpPr>
              <p:nvPr/>
            </p:nvSpPr>
            <p:spPr bwMode="auto">
              <a:xfrm>
                <a:off x="4263887" y="2604052"/>
                <a:ext cx="178904" cy="0"/>
              </a:xfrm>
              <a:custGeom>
                <a:avLst/>
                <a:gdLst>
                  <a:gd name="T0" fmla="*/ 0 w 178904"/>
                  <a:gd name="T1" fmla="*/ 178904 w 178904"/>
                  <a:gd name="T2" fmla="*/ 0 60000 65536"/>
                  <a:gd name="T3" fmla="*/ 0 60000 65536"/>
                  <a:gd name="T4" fmla="*/ 0 w 178904"/>
                  <a:gd name="T5" fmla="*/ 178904 w 178904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178904">
                    <a:moveTo>
                      <a:pt x="0" y="0"/>
                    </a:moveTo>
                    <a:lnTo>
                      <a:pt x="178904" y="0"/>
                    </a:lnTo>
                  </a:path>
                </a:pathLst>
              </a:custGeom>
              <a:solidFill>
                <a:schemeClr val="accent1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0259" name="Text Box 123"/>
          <p:cNvSpPr txBox="1">
            <a:spLocks noChangeArrowheads="1"/>
          </p:cNvSpPr>
          <p:nvPr/>
        </p:nvSpPr>
        <p:spPr bwMode="auto">
          <a:xfrm>
            <a:off x="0" y="1600200"/>
            <a:ext cx="1411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Reliatel</a:t>
            </a:r>
          </a:p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(RTRM-RTOM)</a:t>
            </a:r>
            <a:endParaRPr lang="fr-FR" sz="1200" i="1" dirty="0">
              <a:solidFill>
                <a:schemeClr val="tx2"/>
              </a:solidFill>
            </a:endParaRPr>
          </a:p>
        </p:txBody>
      </p:sp>
      <p:grpSp>
        <p:nvGrpSpPr>
          <p:cNvPr id="10" name="Groupe 75"/>
          <p:cNvGrpSpPr>
            <a:grpSpLocks/>
          </p:cNvGrpSpPr>
          <p:nvPr/>
        </p:nvGrpSpPr>
        <p:grpSpPr bwMode="auto">
          <a:xfrm>
            <a:off x="2425700" y="2781300"/>
            <a:ext cx="4878349" cy="3576641"/>
            <a:chOff x="2425700" y="2781300"/>
            <a:chExt cx="4878154" cy="3576661"/>
          </a:xfrm>
        </p:grpSpPr>
        <p:sp>
          <p:nvSpPr>
            <p:cNvPr id="10291" name="AutoShape 93"/>
            <p:cNvSpPr>
              <a:spLocks noChangeArrowheads="1"/>
            </p:cNvSpPr>
            <p:nvPr/>
          </p:nvSpPr>
          <p:spPr bwMode="auto">
            <a:xfrm>
              <a:off x="4978400" y="2862263"/>
              <a:ext cx="581025" cy="276225"/>
            </a:xfrm>
            <a:prstGeom prst="rtTriangle">
              <a:avLst/>
            </a:prstGeom>
            <a:solidFill>
              <a:srgbClr val="FF99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0292" name="Freeform 105"/>
            <p:cNvSpPr>
              <a:spLocks/>
            </p:cNvSpPr>
            <p:nvPr/>
          </p:nvSpPr>
          <p:spPr bwMode="auto">
            <a:xfrm>
              <a:off x="2425700" y="3041650"/>
              <a:ext cx="2466975" cy="2811463"/>
            </a:xfrm>
            <a:custGeom>
              <a:avLst/>
              <a:gdLst>
                <a:gd name="T0" fmla="*/ 2147483647 w 1782"/>
                <a:gd name="T1" fmla="*/ 0 h 2190"/>
                <a:gd name="T2" fmla="*/ 2147483647 w 1782"/>
                <a:gd name="T3" fmla="*/ 0 h 2190"/>
                <a:gd name="T4" fmla="*/ 2147483647 w 1782"/>
                <a:gd name="T5" fmla="*/ 2147483647 h 2190"/>
                <a:gd name="T6" fmla="*/ 0 w 1782"/>
                <a:gd name="T7" fmla="*/ 2147483647 h 2190"/>
                <a:gd name="T8" fmla="*/ 0 w 1782"/>
                <a:gd name="T9" fmla="*/ 2147483647 h 2190"/>
                <a:gd name="T10" fmla="*/ 2147483647 w 1782"/>
                <a:gd name="T11" fmla="*/ 2147483647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2"/>
                <a:gd name="T19" fmla="*/ 0 h 2190"/>
                <a:gd name="T20" fmla="*/ 1782 w 1782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2" h="2190">
                  <a:moveTo>
                    <a:pt x="1782" y="0"/>
                  </a:moveTo>
                  <a:lnTo>
                    <a:pt x="1668" y="0"/>
                  </a:lnTo>
                  <a:lnTo>
                    <a:pt x="1668" y="2190"/>
                  </a:lnTo>
                  <a:lnTo>
                    <a:pt x="0" y="2190"/>
                  </a:lnTo>
                  <a:lnTo>
                    <a:pt x="0" y="1704"/>
                  </a:lnTo>
                  <a:lnTo>
                    <a:pt x="90" y="1704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pic>
          <p:nvPicPr>
            <p:cNvPr id="10293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9213" y="4862513"/>
              <a:ext cx="1789112" cy="112553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10294" name="Freeform 105"/>
            <p:cNvSpPr>
              <a:spLocks/>
            </p:cNvSpPr>
            <p:nvPr/>
          </p:nvSpPr>
          <p:spPr bwMode="auto">
            <a:xfrm>
              <a:off x="4727575" y="4514850"/>
              <a:ext cx="1652588" cy="574675"/>
            </a:xfrm>
            <a:custGeom>
              <a:avLst/>
              <a:gdLst>
                <a:gd name="T0" fmla="*/ 2147483647 w 1193"/>
                <a:gd name="T1" fmla="*/ 2147483647 h 362"/>
                <a:gd name="T2" fmla="*/ 2147483647 w 1193"/>
                <a:gd name="T3" fmla="*/ 2147483647 h 362"/>
                <a:gd name="T4" fmla="*/ 0 w 1193"/>
                <a:gd name="T5" fmla="*/ 0 h 362"/>
                <a:gd name="T6" fmla="*/ 0 60000 65536"/>
                <a:gd name="T7" fmla="*/ 0 60000 65536"/>
                <a:gd name="T8" fmla="*/ 0 60000 65536"/>
                <a:gd name="T9" fmla="*/ 0 w 1193"/>
                <a:gd name="T10" fmla="*/ 0 h 362"/>
                <a:gd name="T11" fmla="*/ 1193 w 1193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3" h="362">
                  <a:moveTo>
                    <a:pt x="1177" y="362"/>
                  </a:moveTo>
                  <a:cubicBezTo>
                    <a:pt x="1182" y="242"/>
                    <a:pt x="1188" y="123"/>
                    <a:pt x="1193" y="3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295" name="AutoShape 93"/>
            <p:cNvSpPr>
              <a:spLocks noChangeArrowheads="1"/>
            </p:cNvSpPr>
            <p:nvPr/>
          </p:nvSpPr>
          <p:spPr bwMode="auto">
            <a:xfrm>
              <a:off x="5016500" y="4148138"/>
              <a:ext cx="581025" cy="276225"/>
            </a:xfrm>
            <a:prstGeom prst="rtTriangle">
              <a:avLst/>
            </a:prstGeom>
            <a:solidFill>
              <a:srgbClr val="FF99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0296" name="Text Box 92"/>
            <p:cNvSpPr txBox="1">
              <a:spLocks noChangeArrowheads="1"/>
            </p:cNvSpPr>
            <p:nvPr/>
          </p:nvSpPr>
          <p:spPr bwMode="auto">
            <a:xfrm>
              <a:off x="5462588" y="2781300"/>
              <a:ext cx="900112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Signal</a:t>
              </a:r>
            </a:p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2-10 VDC </a:t>
              </a:r>
            </a:p>
          </p:txBody>
        </p:sp>
        <p:sp>
          <p:nvSpPr>
            <p:cNvPr id="10297" name="Text Box 92"/>
            <p:cNvSpPr txBox="1">
              <a:spLocks noChangeArrowheads="1"/>
            </p:cNvSpPr>
            <p:nvPr/>
          </p:nvSpPr>
          <p:spPr bwMode="auto">
            <a:xfrm>
              <a:off x="5510213" y="4044950"/>
              <a:ext cx="900112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Signal</a:t>
              </a:r>
            </a:p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2-10 VDC </a:t>
              </a:r>
            </a:p>
          </p:txBody>
        </p:sp>
        <p:sp>
          <p:nvSpPr>
            <p:cNvPr id="10298" name="Text Box 107"/>
            <p:cNvSpPr txBox="1">
              <a:spLocks noChangeArrowheads="1"/>
            </p:cNvSpPr>
            <p:nvPr/>
          </p:nvSpPr>
          <p:spPr bwMode="auto">
            <a:xfrm>
              <a:off x="4460407" y="5896293"/>
              <a:ext cx="2843447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Moteur de registre de mélange/air neuf (uniquement sur V2 )</a:t>
              </a:r>
              <a:endParaRPr lang="fr-FR" sz="12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0261" name="Text Box 110"/>
          <p:cNvSpPr txBox="1">
            <a:spLocks noChangeArrowheads="1"/>
          </p:cNvSpPr>
          <p:nvPr/>
        </p:nvSpPr>
        <p:spPr bwMode="auto">
          <a:xfrm>
            <a:off x="1531938" y="2603500"/>
            <a:ext cx="1150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err="1" smtClean="0">
                <a:solidFill>
                  <a:schemeClr val="tx2"/>
                </a:solidFill>
              </a:rPr>
              <a:t>T°air</a:t>
            </a:r>
            <a:r>
              <a:rPr lang="fr-FR" sz="1200" i="1" dirty="0" smtClean="0">
                <a:solidFill>
                  <a:schemeClr val="tx2"/>
                </a:solidFill>
              </a:rPr>
              <a:t> extérieur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10262" name="Text Box 114"/>
          <p:cNvSpPr txBox="1">
            <a:spLocks noChangeArrowheads="1"/>
          </p:cNvSpPr>
          <p:nvPr/>
        </p:nvSpPr>
        <p:spPr bwMode="auto">
          <a:xfrm>
            <a:off x="4941888" y="719138"/>
            <a:ext cx="1014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Ventilateur de soufflage du Rooftop </a:t>
            </a:r>
            <a:endParaRPr lang="fr-FR" sz="1200" i="1" dirty="0">
              <a:solidFill>
                <a:schemeClr val="tx2"/>
              </a:solidFill>
            </a:endParaRPr>
          </a:p>
        </p:txBody>
      </p:sp>
      <p:grpSp>
        <p:nvGrpSpPr>
          <p:cNvPr id="11" name="Groupe 72"/>
          <p:cNvGrpSpPr>
            <a:grpSpLocks/>
          </p:cNvGrpSpPr>
          <p:nvPr/>
        </p:nvGrpSpPr>
        <p:grpSpPr bwMode="auto">
          <a:xfrm>
            <a:off x="238125" y="4673600"/>
            <a:ext cx="2713038" cy="1825328"/>
            <a:chOff x="238125" y="4673600"/>
            <a:chExt cx="2713038" cy="1825328"/>
          </a:xfrm>
        </p:grpSpPr>
        <p:sp>
          <p:nvSpPr>
            <p:cNvPr id="10287" name="Freeform 111"/>
            <p:cNvSpPr>
              <a:spLocks/>
            </p:cNvSpPr>
            <p:nvPr/>
          </p:nvSpPr>
          <p:spPr bwMode="auto">
            <a:xfrm flipH="1" flipV="1">
              <a:off x="1390650" y="4954588"/>
              <a:ext cx="1560513" cy="323850"/>
            </a:xfrm>
            <a:custGeom>
              <a:avLst/>
              <a:gdLst>
                <a:gd name="T0" fmla="*/ 2147483647 w 13862"/>
                <a:gd name="T1" fmla="*/ 2147483647 h 137"/>
                <a:gd name="T2" fmla="*/ 2147483647 w 13862"/>
                <a:gd name="T3" fmla="*/ 2147483647 h 137"/>
                <a:gd name="T4" fmla="*/ 2147483647 w 13862"/>
                <a:gd name="T5" fmla="*/ 2147483647 h 137"/>
                <a:gd name="T6" fmla="*/ 2147483647 w 13862"/>
                <a:gd name="T7" fmla="*/ 2147483647 h 137"/>
                <a:gd name="T8" fmla="*/ 0 w 13862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62"/>
                <a:gd name="T16" fmla="*/ 0 h 137"/>
                <a:gd name="T17" fmla="*/ 13862 w 13862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62" h="137">
                  <a:moveTo>
                    <a:pt x="13862" y="45"/>
                  </a:moveTo>
                  <a:lnTo>
                    <a:pt x="13862" y="132"/>
                  </a:lnTo>
                  <a:lnTo>
                    <a:pt x="1045" y="137"/>
                  </a:lnTo>
                  <a:cubicBezTo>
                    <a:pt x="1029" y="92"/>
                    <a:pt x="1057" y="47"/>
                    <a:pt x="1041" y="2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pic>
          <p:nvPicPr>
            <p:cNvPr id="10288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8125" y="5011738"/>
              <a:ext cx="1789113" cy="112553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10289" name="Text Box 92"/>
            <p:cNvSpPr txBox="1">
              <a:spLocks noChangeArrowheads="1"/>
            </p:cNvSpPr>
            <p:nvPr/>
          </p:nvSpPr>
          <p:spPr bwMode="auto">
            <a:xfrm>
              <a:off x="669925" y="4673600"/>
              <a:ext cx="10953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Signal </a:t>
              </a:r>
            </a:p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ON-OFF</a:t>
              </a:r>
              <a:endParaRPr lang="fr-FR" sz="1200" i="1" dirty="0">
                <a:solidFill>
                  <a:schemeClr val="tx2"/>
                </a:solidFill>
              </a:endParaRPr>
            </a:p>
          </p:txBody>
        </p:sp>
        <p:sp>
          <p:nvSpPr>
            <p:cNvPr id="10290" name="Text Box 107"/>
            <p:cNvSpPr txBox="1">
              <a:spLocks noChangeArrowheads="1"/>
            </p:cNvSpPr>
            <p:nvPr/>
          </p:nvSpPr>
          <p:spPr bwMode="auto">
            <a:xfrm>
              <a:off x="342900" y="6037263"/>
              <a:ext cx="2298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Moteur de registre de </a:t>
              </a:r>
              <a:r>
                <a:rPr lang="fr-FR" sz="1200" i="1" dirty="0" err="1" smtClean="0">
                  <a:solidFill>
                    <a:schemeClr val="tx2"/>
                  </a:solidFill>
                </a:rPr>
                <a:t>bypass</a:t>
              </a:r>
              <a:endParaRPr lang="fr-FR" sz="1200" i="1" dirty="0" smtClean="0">
                <a:solidFill>
                  <a:schemeClr val="tx2"/>
                </a:solidFill>
              </a:endParaRPr>
            </a:p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(Ouvert en mode free-</a:t>
              </a:r>
              <a:r>
                <a:rPr lang="fr-FR" sz="1200" i="1" dirty="0" err="1" smtClean="0">
                  <a:solidFill>
                    <a:schemeClr val="tx2"/>
                  </a:solidFill>
                </a:rPr>
                <a:t>cooling</a:t>
              </a:r>
              <a:r>
                <a:rPr lang="fr-FR" sz="1200" i="1" dirty="0" smtClean="0">
                  <a:solidFill>
                    <a:schemeClr val="tx2"/>
                  </a:solidFill>
                </a:rPr>
                <a:t>)</a:t>
              </a:r>
              <a:endParaRPr lang="fr-FR" sz="12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0264" name="Text Box 107"/>
          <p:cNvSpPr txBox="1">
            <a:spLocks noChangeArrowheads="1"/>
          </p:cNvSpPr>
          <p:nvPr/>
        </p:nvSpPr>
        <p:spPr bwMode="auto">
          <a:xfrm>
            <a:off x="514350" y="3776663"/>
            <a:ext cx="2078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Platine économiseur (ECA)</a:t>
            </a:r>
            <a:endParaRPr lang="fr-FR" sz="1200" i="1" dirty="0">
              <a:solidFill>
                <a:schemeClr val="tx2"/>
              </a:solidFill>
            </a:endParaRPr>
          </a:p>
        </p:txBody>
      </p:sp>
      <p:grpSp>
        <p:nvGrpSpPr>
          <p:cNvPr id="12" name="Groupe 76"/>
          <p:cNvGrpSpPr>
            <a:grpSpLocks/>
          </p:cNvGrpSpPr>
          <p:nvPr/>
        </p:nvGrpSpPr>
        <p:grpSpPr bwMode="auto">
          <a:xfrm>
            <a:off x="5038725" y="928688"/>
            <a:ext cx="4105275" cy="5372100"/>
            <a:chOff x="5038725" y="928688"/>
            <a:chExt cx="4105275" cy="5372100"/>
          </a:xfrm>
        </p:grpSpPr>
        <p:sp>
          <p:nvSpPr>
            <p:cNvPr id="10272" name="Text Box 114"/>
            <p:cNvSpPr txBox="1">
              <a:spLocks noChangeArrowheads="1"/>
            </p:cNvSpPr>
            <p:nvPr/>
          </p:nvSpPr>
          <p:spPr bwMode="auto">
            <a:xfrm>
              <a:off x="6199188" y="928688"/>
              <a:ext cx="164941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fr-FR" sz="1200" i="1" dirty="0" err="1" smtClean="0">
                  <a:solidFill>
                    <a:schemeClr val="tx2"/>
                  </a:solidFill>
                </a:rPr>
                <a:t>VarioTrane</a:t>
              </a:r>
              <a:r>
                <a:rPr lang="fr-FR" sz="1200" i="1" dirty="0" smtClean="0">
                  <a:solidFill>
                    <a:schemeClr val="tx2"/>
                  </a:solidFill>
                </a:rPr>
                <a:t> TR1-2800</a:t>
              </a:r>
            </a:p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(Variateur de vitesse)</a:t>
              </a:r>
              <a:endParaRPr lang="fr-FR" sz="1200" i="1" dirty="0">
                <a:solidFill>
                  <a:schemeClr val="tx2"/>
                </a:solidFill>
              </a:endParaRPr>
            </a:p>
          </p:txBody>
        </p:sp>
        <p:grpSp>
          <p:nvGrpSpPr>
            <p:cNvPr id="10273" name="Groupe 74"/>
            <p:cNvGrpSpPr>
              <a:grpSpLocks/>
            </p:cNvGrpSpPr>
            <p:nvPr/>
          </p:nvGrpSpPr>
          <p:grpSpPr bwMode="auto">
            <a:xfrm>
              <a:off x="5038725" y="1550988"/>
              <a:ext cx="4105275" cy="4749800"/>
              <a:chOff x="5038725" y="1550988"/>
              <a:chExt cx="4105275" cy="4749800"/>
            </a:xfrm>
          </p:grpSpPr>
          <p:sp>
            <p:nvSpPr>
              <p:cNvPr id="10274" name="Line 101"/>
              <p:cNvSpPr>
                <a:spLocks noChangeShapeType="1"/>
              </p:cNvSpPr>
              <p:nvPr/>
            </p:nvSpPr>
            <p:spPr bwMode="auto">
              <a:xfrm flipV="1">
                <a:off x="6988175" y="2514600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0275" name="Picture 14" descr="http://emair/Upload/EMAIR/PhotoWeb/Docs/products/VarioTrane/images/2277-TR1-2800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61113" y="1550988"/>
                <a:ext cx="1038225" cy="2078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6" name="Line 102"/>
              <p:cNvSpPr>
                <a:spLocks noChangeShapeType="1"/>
              </p:cNvSpPr>
              <p:nvPr/>
            </p:nvSpPr>
            <p:spPr bwMode="auto">
              <a:xfrm flipV="1">
                <a:off x="6235700" y="3021013"/>
                <a:ext cx="180975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277" name="Group 99"/>
              <p:cNvGrpSpPr>
                <a:grpSpLocks/>
              </p:cNvGrpSpPr>
              <p:nvPr/>
            </p:nvGrpSpPr>
            <p:grpSpPr bwMode="auto">
              <a:xfrm>
                <a:off x="8437563" y="2366963"/>
                <a:ext cx="538162" cy="285750"/>
                <a:chOff x="4152" y="408"/>
                <a:chExt cx="438" cy="180"/>
              </a:xfrm>
            </p:grpSpPr>
            <p:sp>
              <p:nvSpPr>
                <p:cNvPr id="10285" name="AutoShape 96"/>
                <p:cNvSpPr>
                  <a:spLocks noChangeArrowheads="1"/>
                </p:cNvSpPr>
                <p:nvPr/>
              </p:nvSpPr>
              <p:spPr bwMode="auto">
                <a:xfrm>
                  <a:off x="4152" y="408"/>
                  <a:ext cx="438" cy="174"/>
                </a:xfrm>
                <a:prstGeom prst="rtTriangle">
                  <a:avLst/>
                </a:prstGeom>
                <a:solidFill>
                  <a:srgbClr val="FF0000"/>
                </a:solidFill>
                <a:ln w="381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286" name="Rectangle 97"/>
                <p:cNvSpPr>
                  <a:spLocks noChangeArrowheads="1"/>
                </p:cNvSpPr>
                <p:nvPr/>
              </p:nvSpPr>
              <p:spPr bwMode="auto">
                <a:xfrm>
                  <a:off x="4440" y="498"/>
                  <a:ext cx="150" cy="90"/>
                </a:xfrm>
                <a:prstGeom prst="rect">
                  <a:avLst/>
                </a:prstGeom>
                <a:solidFill>
                  <a:srgbClr val="FFFFFF"/>
                </a:solidFill>
                <a:ln w="38100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278" name="Line 104"/>
              <p:cNvSpPr>
                <a:spLocks noChangeShapeType="1"/>
              </p:cNvSpPr>
              <p:nvPr/>
            </p:nvSpPr>
            <p:spPr bwMode="auto">
              <a:xfrm>
                <a:off x="6227763" y="2519363"/>
                <a:ext cx="17938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0279" name="Picture 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840538" y="4200525"/>
                <a:ext cx="2171700" cy="1981200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</p:pic>
          <p:sp>
            <p:nvSpPr>
              <p:cNvPr id="10280" name="Forme libre 62"/>
              <p:cNvSpPr>
                <a:spLocks noChangeArrowheads="1"/>
              </p:cNvSpPr>
              <p:nvPr/>
            </p:nvSpPr>
            <p:spPr bwMode="auto">
              <a:xfrm>
                <a:off x="7573963" y="2554288"/>
                <a:ext cx="1436687" cy="2093912"/>
              </a:xfrm>
              <a:custGeom>
                <a:avLst/>
                <a:gdLst>
                  <a:gd name="T0" fmla="*/ 1122356 w 1476375"/>
                  <a:gd name="T1" fmla="*/ 0 h 1695450"/>
                  <a:gd name="T2" fmla="*/ 1288632 w 1476375"/>
                  <a:gd name="T3" fmla="*/ 0 h 1695450"/>
                  <a:gd name="T4" fmla="*/ 1288632 w 1476375"/>
                  <a:gd name="T5" fmla="*/ 2599808 h 1695450"/>
                  <a:gd name="T6" fmla="*/ 0 w 1476375"/>
                  <a:gd name="T7" fmla="*/ 2599808 h 1695450"/>
                  <a:gd name="T8" fmla="*/ 0 w 1476375"/>
                  <a:gd name="T9" fmla="*/ 4871219 h 16954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6375"/>
                  <a:gd name="T16" fmla="*/ 0 h 1695450"/>
                  <a:gd name="T17" fmla="*/ 1476375 w 1476375"/>
                  <a:gd name="T18" fmla="*/ 1695450 h 16954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6375" h="1695450">
                    <a:moveTo>
                      <a:pt x="1285875" y="0"/>
                    </a:moveTo>
                    <a:lnTo>
                      <a:pt x="1476375" y="0"/>
                    </a:lnTo>
                    <a:lnTo>
                      <a:pt x="1476375" y="904875"/>
                    </a:lnTo>
                    <a:lnTo>
                      <a:pt x="0" y="904875"/>
                    </a:lnTo>
                    <a:lnTo>
                      <a:pt x="0" y="1695450"/>
                    </a:ln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0281" name="Text Box 91"/>
              <p:cNvSpPr txBox="1">
                <a:spLocks noChangeArrowheads="1"/>
              </p:cNvSpPr>
              <p:nvPr/>
            </p:nvSpPr>
            <p:spPr bwMode="auto">
              <a:xfrm>
                <a:off x="7478713" y="2397125"/>
                <a:ext cx="9874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fr-FR" sz="1200" i="1" dirty="0" smtClean="0">
                    <a:solidFill>
                      <a:schemeClr val="tx2"/>
                    </a:solidFill>
                  </a:rPr>
                  <a:t>Puissance sortie</a:t>
                </a:r>
                <a:endParaRPr lang="fr-FR" sz="12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2" name="Text Box 107"/>
              <p:cNvSpPr txBox="1">
                <a:spLocks noChangeArrowheads="1"/>
              </p:cNvSpPr>
              <p:nvPr/>
            </p:nvSpPr>
            <p:spPr bwMode="auto">
              <a:xfrm>
                <a:off x="7065963" y="6024563"/>
                <a:ext cx="2078037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fr-FR" sz="1200" i="1" dirty="0" smtClean="0">
                    <a:solidFill>
                      <a:schemeClr val="tx2"/>
                    </a:solidFill>
                  </a:rPr>
                  <a:t>Ventilateur d’extraction</a:t>
                </a:r>
                <a:endParaRPr lang="fr-FR" sz="12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3" name="Rectangle 100"/>
              <p:cNvSpPr>
                <a:spLocks noChangeArrowheads="1"/>
              </p:cNvSpPr>
              <p:nvPr/>
            </p:nvSpPr>
            <p:spPr bwMode="auto">
              <a:xfrm>
                <a:off x="5038725" y="2390775"/>
                <a:ext cx="441325" cy="257175"/>
              </a:xfrm>
              <a:prstGeom prst="rect">
                <a:avLst/>
              </a:prstGeom>
              <a:solidFill>
                <a:srgbClr val="FF0000"/>
              </a:solidFill>
              <a:ln w="381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10284" name="Text Box 90"/>
              <p:cNvSpPr txBox="1">
                <a:spLocks noChangeArrowheads="1"/>
              </p:cNvSpPr>
              <p:nvPr/>
            </p:nvSpPr>
            <p:spPr bwMode="auto">
              <a:xfrm>
                <a:off x="5472113" y="2397125"/>
                <a:ext cx="8159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fr-FR" sz="1200" i="1" dirty="0" smtClean="0">
                    <a:solidFill>
                      <a:schemeClr val="tx2"/>
                    </a:solidFill>
                  </a:rPr>
                  <a:t>Power IN</a:t>
                </a:r>
                <a:endParaRPr lang="fr-FR" sz="1200" i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0266" name="Text Box 92"/>
          <p:cNvSpPr txBox="1">
            <a:spLocks noChangeArrowheads="1"/>
          </p:cNvSpPr>
          <p:nvPr/>
        </p:nvSpPr>
        <p:spPr bwMode="auto">
          <a:xfrm>
            <a:off x="609600" y="977900"/>
            <a:ext cx="3143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Signal ON/OFF du ventilateur de soufflage</a:t>
            </a:r>
            <a:endParaRPr lang="fr-FR" sz="1200" i="1" dirty="0">
              <a:solidFill>
                <a:schemeClr val="tx2"/>
              </a:solidFill>
            </a:endParaRPr>
          </a:p>
        </p:txBody>
      </p:sp>
      <p:grpSp>
        <p:nvGrpSpPr>
          <p:cNvPr id="15" name="Groupe 73"/>
          <p:cNvGrpSpPr>
            <a:grpSpLocks/>
          </p:cNvGrpSpPr>
          <p:nvPr/>
        </p:nvGrpSpPr>
        <p:grpSpPr bwMode="auto">
          <a:xfrm>
            <a:off x="1625600" y="5413375"/>
            <a:ext cx="4167188" cy="1325563"/>
            <a:chOff x="1625600" y="5413375"/>
            <a:chExt cx="4167188" cy="1325563"/>
          </a:xfrm>
        </p:grpSpPr>
        <p:pic>
          <p:nvPicPr>
            <p:cNvPr id="10268" name="Picture 7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36888" y="6089650"/>
              <a:ext cx="611187" cy="649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10269" name="Freeform 111"/>
            <p:cNvSpPr>
              <a:spLocks/>
            </p:cNvSpPr>
            <p:nvPr/>
          </p:nvSpPr>
          <p:spPr bwMode="auto">
            <a:xfrm flipH="1">
              <a:off x="1625600" y="5413375"/>
              <a:ext cx="1322388" cy="847725"/>
            </a:xfrm>
            <a:custGeom>
              <a:avLst/>
              <a:gdLst>
                <a:gd name="T0" fmla="*/ 2147483647 w 11749"/>
                <a:gd name="T1" fmla="*/ 0 h 550"/>
                <a:gd name="T2" fmla="*/ 2147483647 w 11749"/>
                <a:gd name="T3" fmla="*/ 2147483647 h 550"/>
                <a:gd name="T4" fmla="*/ 2147483647 w 11749"/>
                <a:gd name="T5" fmla="*/ 2147483647 h 550"/>
                <a:gd name="T6" fmla="*/ 0 w 11749"/>
                <a:gd name="T7" fmla="*/ 2147483647 h 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49"/>
                <a:gd name="T13" fmla="*/ 0 h 550"/>
                <a:gd name="T14" fmla="*/ 11749 w 11749"/>
                <a:gd name="T15" fmla="*/ 550 h 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49" h="550">
                  <a:moveTo>
                    <a:pt x="11721" y="0"/>
                  </a:moveTo>
                  <a:cubicBezTo>
                    <a:pt x="11749" y="113"/>
                    <a:pt x="11608" y="301"/>
                    <a:pt x="11636" y="414"/>
                  </a:cubicBezTo>
                  <a:lnTo>
                    <a:pt x="4" y="413"/>
                  </a:lnTo>
                  <a:cubicBezTo>
                    <a:pt x="3" y="459"/>
                    <a:pt x="1" y="504"/>
                    <a:pt x="0" y="55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0270" name="Text Box 107"/>
            <p:cNvSpPr txBox="1">
              <a:spLocks noChangeArrowheads="1"/>
            </p:cNvSpPr>
            <p:nvPr/>
          </p:nvSpPr>
          <p:spPr bwMode="auto">
            <a:xfrm>
              <a:off x="3714750" y="6275388"/>
              <a:ext cx="20780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Pressostat/temporisation de dégivrage</a:t>
              </a:r>
              <a:endParaRPr lang="fr-FR" sz="1200" i="1" dirty="0">
                <a:solidFill>
                  <a:schemeClr val="tx2"/>
                </a:solidFill>
              </a:endParaRPr>
            </a:p>
          </p:txBody>
        </p:sp>
        <p:pic>
          <p:nvPicPr>
            <p:cNvPr id="10271" name="Picture 73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3363" y="6099175"/>
              <a:ext cx="315912" cy="6127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</p:grpSp>
      <p:sp>
        <p:nvSpPr>
          <p:cNvPr id="78" name="Text Box 107"/>
          <p:cNvSpPr txBox="1">
            <a:spLocks noChangeArrowheads="1"/>
          </p:cNvSpPr>
          <p:nvPr/>
        </p:nvSpPr>
        <p:spPr bwMode="auto">
          <a:xfrm>
            <a:off x="2952750" y="5232400"/>
            <a:ext cx="151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Relais EXF </a:t>
            </a:r>
          </a:p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(signal free </a:t>
            </a:r>
            <a:r>
              <a:rPr lang="fr-FR" sz="1200" i="1" dirty="0" err="1" smtClean="0">
                <a:solidFill>
                  <a:schemeClr val="tx2"/>
                </a:solidFill>
              </a:rPr>
              <a:t>cooling</a:t>
            </a:r>
            <a:r>
              <a:rPr lang="fr-FR" sz="1200" i="1" dirty="0" smtClean="0">
                <a:solidFill>
                  <a:schemeClr val="tx2"/>
                </a:solidFill>
              </a:rPr>
              <a:t>)</a:t>
            </a:r>
            <a:endParaRPr lang="fr-FR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4175" y="4124325"/>
            <a:ext cx="1528763" cy="1458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268" name="Freeform 111"/>
          <p:cNvSpPr>
            <a:spLocks/>
          </p:cNvSpPr>
          <p:nvPr/>
        </p:nvSpPr>
        <p:spPr bwMode="auto">
          <a:xfrm flipH="1" flipV="1">
            <a:off x="2822575" y="3427413"/>
            <a:ext cx="765175" cy="1412875"/>
          </a:xfrm>
          <a:custGeom>
            <a:avLst/>
            <a:gdLst>
              <a:gd name="T0" fmla="*/ 2147483647 w 7245"/>
              <a:gd name="T1" fmla="*/ 2147483647 h 598"/>
              <a:gd name="T2" fmla="*/ 2147483647 w 7245"/>
              <a:gd name="T3" fmla="*/ 2147483647 h 598"/>
              <a:gd name="T4" fmla="*/ 2147483647 w 7245"/>
              <a:gd name="T5" fmla="*/ 2147483647 h 598"/>
              <a:gd name="T6" fmla="*/ 2147483647 w 7245"/>
              <a:gd name="T7" fmla="*/ 2147483647 h 598"/>
              <a:gd name="T8" fmla="*/ 0 w 7245"/>
              <a:gd name="T9" fmla="*/ 2147483647 h 598"/>
              <a:gd name="T10" fmla="*/ 2147483647 w 7245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45"/>
              <a:gd name="T19" fmla="*/ 0 h 598"/>
              <a:gd name="T20" fmla="*/ 7245 w 7245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45" h="598">
                <a:moveTo>
                  <a:pt x="5513" y="598"/>
                </a:moveTo>
                <a:lnTo>
                  <a:pt x="7151" y="598"/>
                </a:lnTo>
                <a:cubicBezTo>
                  <a:pt x="7182" y="525"/>
                  <a:pt x="7214" y="452"/>
                  <a:pt x="7245" y="379"/>
                </a:cubicBezTo>
                <a:lnTo>
                  <a:pt x="94" y="379"/>
                </a:lnTo>
                <a:cubicBezTo>
                  <a:pt x="63" y="253"/>
                  <a:pt x="31" y="128"/>
                  <a:pt x="0" y="2"/>
                </a:cubicBezTo>
                <a:lnTo>
                  <a:pt x="4775" y="0"/>
                </a:lnTo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1269" name="AutoShape 112"/>
          <p:cNvSpPr>
            <a:spLocks/>
          </p:cNvSpPr>
          <p:nvPr/>
        </p:nvSpPr>
        <p:spPr bwMode="auto">
          <a:xfrm>
            <a:off x="3017838" y="3108325"/>
            <a:ext cx="104775" cy="638175"/>
          </a:xfrm>
          <a:prstGeom prst="leftBrace">
            <a:avLst>
              <a:gd name="adj1" fmla="val 50758"/>
              <a:gd name="adj2" fmla="val 50000"/>
            </a:avLst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270" name="AutoShape 116"/>
          <p:cNvSpPr>
            <a:spLocks/>
          </p:cNvSpPr>
          <p:nvPr/>
        </p:nvSpPr>
        <p:spPr bwMode="auto">
          <a:xfrm flipH="1">
            <a:off x="2940050" y="4586288"/>
            <a:ext cx="111125" cy="492125"/>
          </a:xfrm>
          <a:prstGeom prst="leftBrace">
            <a:avLst>
              <a:gd name="adj1" fmla="val 50744"/>
              <a:gd name="adj2" fmla="val 50000"/>
            </a:avLst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grpSp>
        <p:nvGrpSpPr>
          <p:cNvPr id="11271" name="Groupe 76"/>
          <p:cNvGrpSpPr>
            <a:grpSpLocks noChangeAspect="1"/>
          </p:cNvGrpSpPr>
          <p:nvPr/>
        </p:nvGrpSpPr>
        <p:grpSpPr bwMode="auto">
          <a:xfrm>
            <a:off x="133350" y="1981200"/>
            <a:ext cx="1436688" cy="1309688"/>
            <a:chOff x="2343150" y="1381125"/>
            <a:chExt cx="4467225" cy="4105275"/>
          </a:xfrm>
        </p:grpSpPr>
        <p:pic>
          <p:nvPicPr>
            <p:cNvPr id="1133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6963" y="1395413"/>
              <a:ext cx="4410075" cy="406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Forme libre 78"/>
            <p:cNvSpPr/>
            <p:nvPr/>
          </p:nvSpPr>
          <p:spPr>
            <a:xfrm>
              <a:off x="2343150" y="1381125"/>
              <a:ext cx="4467225" cy="4105275"/>
            </a:xfrm>
            <a:custGeom>
              <a:avLst/>
              <a:gdLst>
                <a:gd name="connsiteX0" fmla="*/ 133350 w 4591050"/>
                <a:gd name="connsiteY0" fmla="*/ 0 h 4105275"/>
                <a:gd name="connsiteX1" fmla="*/ 133350 w 4591050"/>
                <a:gd name="connsiteY1" fmla="*/ 0 h 4105275"/>
                <a:gd name="connsiteX2" fmla="*/ 123825 w 4591050"/>
                <a:gd name="connsiteY2" fmla="*/ 4095750 h 4105275"/>
                <a:gd name="connsiteX3" fmla="*/ 4591050 w 4591050"/>
                <a:gd name="connsiteY3" fmla="*/ 4105275 h 4105275"/>
                <a:gd name="connsiteX4" fmla="*/ 4591050 w 4591050"/>
                <a:gd name="connsiteY4" fmla="*/ 0 h 4105275"/>
                <a:gd name="connsiteX5" fmla="*/ 0 w 4591050"/>
                <a:gd name="connsiteY5" fmla="*/ 0 h 4105275"/>
                <a:gd name="connsiteX6" fmla="*/ 457200 w 4591050"/>
                <a:gd name="connsiteY6" fmla="*/ 85725 h 4105275"/>
                <a:gd name="connsiteX7" fmla="*/ 209550 w 4591050"/>
                <a:gd name="connsiteY7" fmla="*/ 3990975 h 4105275"/>
                <a:gd name="connsiteX8" fmla="*/ 4524375 w 4591050"/>
                <a:gd name="connsiteY8" fmla="*/ 4019550 h 4105275"/>
                <a:gd name="connsiteX9" fmla="*/ 4343400 w 4591050"/>
                <a:gd name="connsiteY9" fmla="*/ 85725 h 4105275"/>
                <a:gd name="connsiteX10" fmla="*/ 447675 w 4591050"/>
                <a:gd name="connsiteY10" fmla="*/ 85725 h 4105275"/>
                <a:gd name="connsiteX0" fmla="*/ 9525 w 4467225"/>
                <a:gd name="connsiteY0" fmla="*/ 0 h 4105275"/>
                <a:gd name="connsiteX1" fmla="*/ 9525 w 4467225"/>
                <a:gd name="connsiteY1" fmla="*/ 0 h 4105275"/>
                <a:gd name="connsiteX2" fmla="*/ 0 w 4467225"/>
                <a:gd name="connsiteY2" fmla="*/ 4095750 h 4105275"/>
                <a:gd name="connsiteX3" fmla="*/ 4467225 w 4467225"/>
                <a:gd name="connsiteY3" fmla="*/ 4105275 h 4105275"/>
                <a:gd name="connsiteX4" fmla="*/ 4467225 w 4467225"/>
                <a:gd name="connsiteY4" fmla="*/ 0 h 4105275"/>
                <a:gd name="connsiteX5" fmla="*/ 55687 w 4467225"/>
                <a:gd name="connsiteY5" fmla="*/ 0 h 4105275"/>
                <a:gd name="connsiteX6" fmla="*/ 333375 w 4467225"/>
                <a:gd name="connsiteY6" fmla="*/ 85725 h 4105275"/>
                <a:gd name="connsiteX7" fmla="*/ 85725 w 4467225"/>
                <a:gd name="connsiteY7" fmla="*/ 3990975 h 4105275"/>
                <a:gd name="connsiteX8" fmla="*/ 4400550 w 4467225"/>
                <a:gd name="connsiteY8" fmla="*/ 4019550 h 4105275"/>
                <a:gd name="connsiteX9" fmla="*/ 4219575 w 4467225"/>
                <a:gd name="connsiteY9" fmla="*/ 85725 h 4105275"/>
                <a:gd name="connsiteX10" fmla="*/ 323850 w 4467225"/>
                <a:gd name="connsiteY10" fmla="*/ 85725 h 410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7225" h="4105275">
                  <a:moveTo>
                    <a:pt x="9525" y="0"/>
                  </a:moveTo>
                  <a:lnTo>
                    <a:pt x="9525" y="0"/>
                  </a:lnTo>
                  <a:lnTo>
                    <a:pt x="0" y="4095750"/>
                  </a:lnTo>
                  <a:lnTo>
                    <a:pt x="4467225" y="4105275"/>
                  </a:lnTo>
                  <a:lnTo>
                    <a:pt x="4467225" y="0"/>
                  </a:lnTo>
                  <a:lnTo>
                    <a:pt x="55687" y="0"/>
                  </a:lnTo>
                  <a:lnTo>
                    <a:pt x="333375" y="85725"/>
                  </a:lnTo>
                  <a:lnTo>
                    <a:pt x="85725" y="3990975"/>
                  </a:lnTo>
                  <a:lnTo>
                    <a:pt x="4400550" y="4019550"/>
                  </a:lnTo>
                  <a:lnTo>
                    <a:pt x="4219575" y="85725"/>
                  </a:lnTo>
                  <a:lnTo>
                    <a:pt x="323850" y="85725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1272" name="Freeform 108"/>
          <p:cNvSpPr>
            <a:spLocks/>
          </p:cNvSpPr>
          <p:nvPr/>
        </p:nvSpPr>
        <p:spPr bwMode="auto">
          <a:xfrm flipH="1">
            <a:off x="1323975" y="1581150"/>
            <a:ext cx="1330325" cy="2811463"/>
          </a:xfrm>
          <a:custGeom>
            <a:avLst/>
            <a:gdLst>
              <a:gd name="T0" fmla="*/ 2147483647 w 18239"/>
              <a:gd name="T1" fmla="*/ 2147483647 h 6"/>
              <a:gd name="T2" fmla="*/ 2147483647 w 18239"/>
              <a:gd name="T3" fmla="*/ 0 h 6"/>
              <a:gd name="T4" fmla="*/ 2147483647 w 18239"/>
              <a:gd name="T5" fmla="*/ 0 h 6"/>
              <a:gd name="T6" fmla="*/ 0 w 18239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239"/>
              <a:gd name="T13" fmla="*/ 0 h 6"/>
              <a:gd name="T14" fmla="*/ 18239 w 18239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39" h="6">
                <a:moveTo>
                  <a:pt x="18239" y="1"/>
                </a:moveTo>
                <a:lnTo>
                  <a:pt x="18239" y="0"/>
                </a:lnTo>
                <a:lnTo>
                  <a:pt x="23" y="0"/>
                </a:lnTo>
                <a:cubicBezTo>
                  <a:pt x="15" y="2"/>
                  <a:pt x="8" y="4"/>
                  <a:pt x="0" y="6"/>
                </a:cubicBezTo>
              </a:path>
            </a:pathLst>
          </a:custGeom>
          <a:noFill/>
          <a:ln w="76200" cmpd="tri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grpSp>
        <p:nvGrpSpPr>
          <p:cNvPr id="11273" name="Groupe 89"/>
          <p:cNvGrpSpPr>
            <a:grpSpLocks/>
          </p:cNvGrpSpPr>
          <p:nvPr/>
        </p:nvGrpSpPr>
        <p:grpSpPr bwMode="auto">
          <a:xfrm>
            <a:off x="3881438" y="3541713"/>
            <a:ext cx="814387" cy="403225"/>
            <a:chOff x="5853183" y="4026755"/>
            <a:chExt cx="814318" cy="403698"/>
          </a:xfrm>
        </p:grpSpPr>
        <p:sp>
          <p:nvSpPr>
            <p:cNvPr id="81" name="AutoShape 181"/>
            <p:cNvSpPr>
              <a:spLocks noChangeAspect="1" noChangeArrowheads="1"/>
            </p:cNvSpPr>
            <p:nvPr/>
          </p:nvSpPr>
          <p:spPr bwMode="auto">
            <a:xfrm rot="18855647">
              <a:off x="6299177" y="4062129"/>
              <a:ext cx="87415" cy="64923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333" name="Freeform 183"/>
            <p:cNvSpPr>
              <a:spLocks noChangeAspect="1"/>
            </p:cNvSpPr>
            <p:nvPr/>
          </p:nvSpPr>
          <p:spPr bwMode="auto">
            <a:xfrm>
              <a:off x="5874851" y="4026755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334" name="Freeform 184"/>
            <p:cNvSpPr>
              <a:spLocks noChangeAspect="1"/>
            </p:cNvSpPr>
            <p:nvPr/>
          </p:nvSpPr>
          <p:spPr bwMode="auto">
            <a:xfrm>
              <a:off x="5853183" y="4051438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</p:grpSp>
      <p:grpSp>
        <p:nvGrpSpPr>
          <p:cNvPr id="11274" name="Groupe 94"/>
          <p:cNvGrpSpPr>
            <a:grpSpLocks/>
          </p:cNvGrpSpPr>
          <p:nvPr/>
        </p:nvGrpSpPr>
        <p:grpSpPr bwMode="auto">
          <a:xfrm>
            <a:off x="3906838" y="3243263"/>
            <a:ext cx="814387" cy="403225"/>
            <a:chOff x="5853183" y="4026755"/>
            <a:chExt cx="814318" cy="403698"/>
          </a:xfrm>
        </p:grpSpPr>
        <p:sp>
          <p:nvSpPr>
            <p:cNvPr id="96" name="AutoShape 181"/>
            <p:cNvSpPr>
              <a:spLocks noChangeAspect="1" noChangeArrowheads="1"/>
            </p:cNvSpPr>
            <p:nvPr/>
          </p:nvSpPr>
          <p:spPr bwMode="auto">
            <a:xfrm rot="18855647">
              <a:off x="6299177" y="4062129"/>
              <a:ext cx="87415" cy="64923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330" name="Freeform 183"/>
            <p:cNvSpPr>
              <a:spLocks noChangeAspect="1"/>
            </p:cNvSpPr>
            <p:nvPr/>
          </p:nvSpPr>
          <p:spPr bwMode="auto">
            <a:xfrm>
              <a:off x="5874851" y="4026755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331" name="Freeform 184"/>
            <p:cNvSpPr>
              <a:spLocks noChangeAspect="1"/>
            </p:cNvSpPr>
            <p:nvPr/>
          </p:nvSpPr>
          <p:spPr bwMode="auto">
            <a:xfrm>
              <a:off x="5853183" y="4051438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</p:grpSp>
      <p:grpSp>
        <p:nvGrpSpPr>
          <p:cNvPr id="11275" name="Groupe 121"/>
          <p:cNvGrpSpPr>
            <a:grpSpLocks/>
          </p:cNvGrpSpPr>
          <p:nvPr/>
        </p:nvGrpSpPr>
        <p:grpSpPr bwMode="auto">
          <a:xfrm>
            <a:off x="1668463" y="2928938"/>
            <a:ext cx="814387" cy="403225"/>
            <a:chOff x="5853183" y="4026755"/>
            <a:chExt cx="814318" cy="403698"/>
          </a:xfrm>
        </p:grpSpPr>
        <p:sp>
          <p:nvSpPr>
            <p:cNvPr id="123" name="AutoShape 181"/>
            <p:cNvSpPr>
              <a:spLocks noChangeAspect="1" noChangeArrowheads="1"/>
            </p:cNvSpPr>
            <p:nvPr/>
          </p:nvSpPr>
          <p:spPr bwMode="auto">
            <a:xfrm rot="18855647">
              <a:off x="6299177" y="4062129"/>
              <a:ext cx="87415" cy="64923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/>
                </a:gs>
                <a:gs pos="100000">
                  <a:schemeClr val="bg1">
                    <a:lumMod val="5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327" name="Freeform 183"/>
            <p:cNvSpPr>
              <a:spLocks noChangeAspect="1"/>
            </p:cNvSpPr>
            <p:nvPr/>
          </p:nvSpPr>
          <p:spPr bwMode="auto">
            <a:xfrm>
              <a:off x="5874851" y="4026755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11328" name="Freeform 184"/>
            <p:cNvSpPr>
              <a:spLocks noChangeAspect="1"/>
            </p:cNvSpPr>
            <p:nvPr/>
          </p:nvSpPr>
          <p:spPr bwMode="auto">
            <a:xfrm>
              <a:off x="5853183" y="4051438"/>
              <a:ext cx="247669" cy="121493"/>
            </a:xfrm>
            <a:custGeom>
              <a:avLst/>
              <a:gdLst>
                <a:gd name="T0" fmla="*/ 0 w 903"/>
                <a:gd name="T1" fmla="*/ 2147483647 h 443"/>
                <a:gd name="T2" fmla="*/ 2147483647 w 903"/>
                <a:gd name="T3" fmla="*/ 2147483647 h 443"/>
                <a:gd name="T4" fmla="*/ 2147483647 w 903"/>
                <a:gd name="T5" fmla="*/ 2147483647 h 443"/>
                <a:gd name="T6" fmla="*/ 0 60000 65536"/>
                <a:gd name="T7" fmla="*/ 0 60000 65536"/>
                <a:gd name="T8" fmla="*/ 0 60000 65536"/>
                <a:gd name="T9" fmla="*/ 0 w 903"/>
                <a:gd name="T10" fmla="*/ 0 h 443"/>
                <a:gd name="T11" fmla="*/ 903 w 903"/>
                <a:gd name="T12" fmla="*/ 443 h 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3" h="443">
                  <a:moveTo>
                    <a:pt x="0" y="70"/>
                  </a:moveTo>
                  <a:cubicBezTo>
                    <a:pt x="83" y="70"/>
                    <a:pt x="346" y="0"/>
                    <a:pt x="496" y="62"/>
                  </a:cubicBezTo>
                  <a:cubicBezTo>
                    <a:pt x="646" y="124"/>
                    <a:pt x="835" y="379"/>
                    <a:pt x="903" y="4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</p:grpSp>
      <p:cxnSp>
        <p:nvCxnSpPr>
          <p:cNvPr id="11276" name="Connecteur droit 127"/>
          <p:cNvCxnSpPr>
            <a:cxnSpLocks noChangeShapeType="1"/>
          </p:cNvCxnSpPr>
          <p:nvPr/>
        </p:nvCxnSpPr>
        <p:spPr bwMode="auto">
          <a:xfrm>
            <a:off x="1504950" y="2867025"/>
            <a:ext cx="342900" cy="158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 type="triangle" w="med" len="med"/>
            <a:tailEnd/>
          </a:ln>
        </p:spPr>
      </p:cxnSp>
      <p:pic>
        <p:nvPicPr>
          <p:cNvPr id="11277" name="Picture 2" descr="ADH E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5713" y="622300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1427163"/>
            <a:ext cx="766762" cy="673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grpSp>
        <p:nvGrpSpPr>
          <p:cNvPr id="11279" name="Groupe 93"/>
          <p:cNvGrpSpPr>
            <a:grpSpLocks/>
          </p:cNvGrpSpPr>
          <p:nvPr/>
        </p:nvGrpSpPr>
        <p:grpSpPr bwMode="auto">
          <a:xfrm>
            <a:off x="3517900" y="1868488"/>
            <a:ext cx="496888" cy="158750"/>
            <a:chOff x="3816628" y="2435087"/>
            <a:chExt cx="496956" cy="159026"/>
          </a:xfrm>
        </p:grpSpPr>
        <p:sp>
          <p:nvSpPr>
            <p:cNvPr id="11322" name="Rectangle 92"/>
            <p:cNvSpPr>
              <a:spLocks noChangeArrowheads="1"/>
            </p:cNvSpPr>
            <p:nvPr/>
          </p:nvSpPr>
          <p:spPr bwMode="auto">
            <a:xfrm>
              <a:off x="3965713" y="2435087"/>
              <a:ext cx="288235" cy="159026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grpSp>
          <p:nvGrpSpPr>
            <p:cNvPr id="11323" name="Groupe 70"/>
            <p:cNvGrpSpPr>
              <a:grpSpLocks/>
            </p:cNvGrpSpPr>
            <p:nvPr/>
          </p:nvGrpSpPr>
          <p:grpSpPr bwMode="auto">
            <a:xfrm>
              <a:off x="3816633" y="2445027"/>
              <a:ext cx="496957" cy="119270"/>
              <a:chOff x="3796748" y="2464904"/>
              <a:chExt cx="646043" cy="139148"/>
            </a:xfrm>
          </p:grpSpPr>
          <p:sp>
            <p:nvSpPr>
              <p:cNvPr id="11324" name="Forme libre 71"/>
              <p:cNvSpPr>
                <a:spLocks noChangeArrowheads="1"/>
              </p:cNvSpPr>
              <p:nvPr/>
            </p:nvSpPr>
            <p:spPr bwMode="auto">
              <a:xfrm>
                <a:off x="3796748" y="2464904"/>
                <a:ext cx="467139" cy="139148"/>
              </a:xfrm>
              <a:custGeom>
                <a:avLst/>
                <a:gdLst>
                  <a:gd name="T0" fmla="*/ 0 w 467139"/>
                  <a:gd name="T1" fmla="*/ 139148 h 139148"/>
                  <a:gd name="T2" fmla="*/ 168965 w 467139"/>
                  <a:gd name="T3" fmla="*/ 139148 h 139148"/>
                  <a:gd name="T4" fmla="*/ 467139 w 467139"/>
                  <a:gd name="T5" fmla="*/ 0 h 139148"/>
                  <a:gd name="T6" fmla="*/ 0 60000 65536"/>
                  <a:gd name="T7" fmla="*/ 0 60000 65536"/>
                  <a:gd name="T8" fmla="*/ 0 60000 65536"/>
                  <a:gd name="T9" fmla="*/ 0 w 467139"/>
                  <a:gd name="T10" fmla="*/ 0 h 139148"/>
                  <a:gd name="T11" fmla="*/ 467139 w 467139"/>
                  <a:gd name="T12" fmla="*/ 139148 h 139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7139" h="139148">
                    <a:moveTo>
                      <a:pt x="0" y="139148"/>
                    </a:moveTo>
                    <a:lnTo>
                      <a:pt x="168965" y="139148"/>
                    </a:lnTo>
                    <a:lnTo>
                      <a:pt x="467139" y="0"/>
                    </a:ln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1325" name="Forme libre 72"/>
              <p:cNvSpPr>
                <a:spLocks noChangeArrowheads="1"/>
              </p:cNvSpPr>
              <p:nvPr/>
            </p:nvSpPr>
            <p:spPr bwMode="auto">
              <a:xfrm>
                <a:off x="4263887" y="2604052"/>
                <a:ext cx="178904" cy="0"/>
              </a:xfrm>
              <a:custGeom>
                <a:avLst/>
                <a:gdLst>
                  <a:gd name="T0" fmla="*/ 0 w 178904"/>
                  <a:gd name="T1" fmla="*/ 178904 w 178904"/>
                  <a:gd name="T2" fmla="*/ 0 60000 65536"/>
                  <a:gd name="T3" fmla="*/ 0 60000 65536"/>
                  <a:gd name="T4" fmla="*/ 0 w 178904"/>
                  <a:gd name="T5" fmla="*/ 178904 w 178904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178904">
                    <a:moveTo>
                      <a:pt x="0" y="0"/>
                    </a:moveTo>
                    <a:lnTo>
                      <a:pt x="178904" y="0"/>
                    </a:lnTo>
                  </a:path>
                </a:pathLst>
              </a:custGeom>
              <a:solidFill>
                <a:schemeClr val="accent1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1280" name="Forme libre 61"/>
          <p:cNvSpPr>
            <a:spLocks noChangeArrowheads="1"/>
          </p:cNvSpPr>
          <p:nvPr/>
        </p:nvSpPr>
        <p:spPr bwMode="auto">
          <a:xfrm>
            <a:off x="952500" y="1295400"/>
            <a:ext cx="3954463" cy="1308100"/>
          </a:xfrm>
          <a:custGeom>
            <a:avLst/>
            <a:gdLst>
              <a:gd name="T0" fmla="*/ 0 w 3954531"/>
              <a:gd name="T1" fmla="*/ 83661 h 1986998"/>
              <a:gd name="T2" fmla="*/ 9525 w 3954531"/>
              <a:gd name="T3" fmla="*/ 0 h 1986998"/>
              <a:gd name="T4" fmla="*/ 2542955 w 3954531"/>
              <a:gd name="T5" fmla="*/ 0 h 1986998"/>
              <a:gd name="T6" fmla="*/ 2525986 w 3954531"/>
              <a:gd name="T7" fmla="*/ 243965 h 1986998"/>
              <a:gd name="T8" fmla="*/ 3954191 w 3954531"/>
              <a:gd name="T9" fmla="*/ 245810 h 19869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4531"/>
              <a:gd name="T16" fmla="*/ 0 h 1986998"/>
              <a:gd name="T17" fmla="*/ 3954531 w 3954531"/>
              <a:gd name="T18" fmla="*/ 1986998 h 19869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4531" h="1986998">
                <a:moveTo>
                  <a:pt x="0" y="676275"/>
                </a:moveTo>
                <a:lnTo>
                  <a:pt x="9525" y="0"/>
                </a:lnTo>
                <a:lnTo>
                  <a:pt x="2543175" y="0"/>
                </a:lnTo>
                <a:lnTo>
                  <a:pt x="2526196" y="1972089"/>
                </a:lnTo>
                <a:lnTo>
                  <a:pt x="3954531" y="1986998"/>
                </a:ln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grpSp>
        <p:nvGrpSpPr>
          <p:cNvPr id="11281" name="Groupe 94"/>
          <p:cNvGrpSpPr>
            <a:grpSpLocks/>
          </p:cNvGrpSpPr>
          <p:nvPr/>
        </p:nvGrpSpPr>
        <p:grpSpPr bwMode="auto">
          <a:xfrm>
            <a:off x="3479800" y="2465388"/>
            <a:ext cx="496888" cy="158750"/>
            <a:chOff x="3816628" y="2435087"/>
            <a:chExt cx="496956" cy="159026"/>
          </a:xfrm>
        </p:grpSpPr>
        <p:sp>
          <p:nvSpPr>
            <p:cNvPr id="11318" name="Rectangle 99"/>
            <p:cNvSpPr>
              <a:spLocks noChangeArrowheads="1"/>
            </p:cNvSpPr>
            <p:nvPr/>
          </p:nvSpPr>
          <p:spPr bwMode="auto">
            <a:xfrm>
              <a:off x="3965713" y="2435087"/>
              <a:ext cx="288235" cy="159026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grpSp>
          <p:nvGrpSpPr>
            <p:cNvPr id="11319" name="Groupe 100"/>
            <p:cNvGrpSpPr>
              <a:grpSpLocks/>
            </p:cNvGrpSpPr>
            <p:nvPr/>
          </p:nvGrpSpPr>
          <p:grpSpPr bwMode="auto">
            <a:xfrm>
              <a:off x="3816633" y="2445027"/>
              <a:ext cx="496957" cy="119270"/>
              <a:chOff x="3796748" y="2464904"/>
              <a:chExt cx="646043" cy="139148"/>
            </a:xfrm>
          </p:grpSpPr>
          <p:sp>
            <p:nvSpPr>
              <p:cNvPr id="11320" name="Forme libre 101"/>
              <p:cNvSpPr>
                <a:spLocks noChangeArrowheads="1"/>
              </p:cNvSpPr>
              <p:nvPr/>
            </p:nvSpPr>
            <p:spPr bwMode="auto">
              <a:xfrm>
                <a:off x="3796748" y="2464904"/>
                <a:ext cx="467139" cy="139148"/>
              </a:xfrm>
              <a:custGeom>
                <a:avLst/>
                <a:gdLst>
                  <a:gd name="T0" fmla="*/ 0 w 467139"/>
                  <a:gd name="T1" fmla="*/ 139148 h 139148"/>
                  <a:gd name="T2" fmla="*/ 168965 w 467139"/>
                  <a:gd name="T3" fmla="*/ 139148 h 139148"/>
                  <a:gd name="T4" fmla="*/ 467139 w 467139"/>
                  <a:gd name="T5" fmla="*/ 0 h 139148"/>
                  <a:gd name="T6" fmla="*/ 0 60000 65536"/>
                  <a:gd name="T7" fmla="*/ 0 60000 65536"/>
                  <a:gd name="T8" fmla="*/ 0 60000 65536"/>
                  <a:gd name="T9" fmla="*/ 0 w 467139"/>
                  <a:gd name="T10" fmla="*/ 0 h 139148"/>
                  <a:gd name="T11" fmla="*/ 467139 w 467139"/>
                  <a:gd name="T12" fmla="*/ 139148 h 139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7139" h="139148">
                    <a:moveTo>
                      <a:pt x="0" y="139148"/>
                    </a:moveTo>
                    <a:lnTo>
                      <a:pt x="168965" y="139148"/>
                    </a:lnTo>
                    <a:lnTo>
                      <a:pt x="467139" y="0"/>
                    </a:ln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sp>
            <p:nvSpPr>
              <p:cNvPr id="11321" name="Forme libre 102"/>
              <p:cNvSpPr>
                <a:spLocks noChangeArrowheads="1"/>
              </p:cNvSpPr>
              <p:nvPr/>
            </p:nvSpPr>
            <p:spPr bwMode="auto">
              <a:xfrm>
                <a:off x="4263887" y="2604052"/>
                <a:ext cx="178904" cy="0"/>
              </a:xfrm>
              <a:custGeom>
                <a:avLst/>
                <a:gdLst>
                  <a:gd name="T0" fmla="*/ 0 w 178904"/>
                  <a:gd name="T1" fmla="*/ 178904 w 178904"/>
                  <a:gd name="T2" fmla="*/ 0 60000 65536"/>
                  <a:gd name="T3" fmla="*/ 0 60000 65536"/>
                  <a:gd name="T4" fmla="*/ 0 w 178904"/>
                  <a:gd name="T5" fmla="*/ 178904 w 178904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178904">
                    <a:moveTo>
                      <a:pt x="0" y="0"/>
                    </a:moveTo>
                    <a:lnTo>
                      <a:pt x="178904" y="0"/>
                    </a:lnTo>
                  </a:path>
                </a:pathLst>
              </a:custGeom>
              <a:solidFill>
                <a:schemeClr val="accent1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1" name="Groupe 73"/>
          <p:cNvGrpSpPr>
            <a:grpSpLocks/>
          </p:cNvGrpSpPr>
          <p:nvPr/>
        </p:nvGrpSpPr>
        <p:grpSpPr bwMode="auto">
          <a:xfrm>
            <a:off x="4900613" y="928688"/>
            <a:ext cx="4243387" cy="5372100"/>
            <a:chOff x="4900613" y="928688"/>
            <a:chExt cx="4243387" cy="5372100"/>
          </a:xfrm>
        </p:grpSpPr>
        <p:sp>
          <p:nvSpPr>
            <p:cNvPr id="11298" name="Text Box 114"/>
            <p:cNvSpPr txBox="1">
              <a:spLocks noChangeArrowheads="1"/>
            </p:cNvSpPr>
            <p:nvPr/>
          </p:nvSpPr>
          <p:spPr bwMode="auto">
            <a:xfrm>
              <a:off x="6169025" y="928688"/>
              <a:ext cx="16510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fr-FR" sz="1200" i="1" dirty="0" err="1" smtClean="0">
                  <a:solidFill>
                    <a:schemeClr val="tx2"/>
                  </a:solidFill>
                </a:rPr>
                <a:t>VarioTrane</a:t>
              </a:r>
              <a:r>
                <a:rPr lang="fr-FR" sz="1200" i="1" dirty="0" smtClean="0">
                  <a:solidFill>
                    <a:schemeClr val="tx2"/>
                  </a:solidFill>
                </a:rPr>
                <a:t> TR1-2800</a:t>
              </a:r>
            </a:p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(Variateur de vitesse)</a:t>
              </a:r>
              <a:endParaRPr lang="fr-FR" sz="1200" i="1" dirty="0">
                <a:solidFill>
                  <a:schemeClr val="tx2"/>
                </a:solidFill>
              </a:endParaRPr>
            </a:p>
          </p:txBody>
        </p:sp>
        <p:grpSp>
          <p:nvGrpSpPr>
            <p:cNvPr id="11299" name="Groupe 72"/>
            <p:cNvGrpSpPr>
              <a:grpSpLocks/>
            </p:cNvGrpSpPr>
            <p:nvPr/>
          </p:nvGrpSpPr>
          <p:grpSpPr bwMode="auto">
            <a:xfrm>
              <a:off x="4900613" y="1550988"/>
              <a:ext cx="4243387" cy="4749800"/>
              <a:chOff x="4900613" y="1550988"/>
              <a:chExt cx="4243387" cy="4749800"/>
            </a:xfrm>
          </p:grpSpPr>
          <p:sp>
            <p:nvSpPr>
              <p:cNvPr id="11300" name="Line 101"/>
              <p:cNvSpPr>
                <a:spLocks noChangeShapeType="1"/>
              </p:cNvSpPr>
              <p:nvPr/>
            </p:nvSpPr>
            <p:spPr bwMode="auto">
              <a:xfrm flipV="1">
                <a:off x="6988175" y="2524125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1301" name="Picture 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840538" y="4200525"/>
                <a:ext cx="2171700" cy="1981200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</p:pic>
          <p:sp>
            <p:nvSpPr>
              <p:cNvPr id="11302" name="Forme libre 62"/>
              <p:cNvSpPr>
                <a:spLocks noChangeArrowheads="1"/>
              </p:cNvSpPr>
              <p:nvPr/>
            </p:nvSpPr>
            <p:spPr bwMode="auto">
              <a:xfrm>
                <a:off x="7573963" y="2554288"/>
                <a:ext cx="1436687" cy="2093912"/>
              </a:xfrm>
              <a:custGeom>
                <a:avLst/>
                <a:gdLst>
                  <a:gd name="T0" fmla="*/ 1122356 w 1476375"/>
                  <a:gd name="T1" fmla="*/ 0 h 1695450"/>
                  <a:gd name="T2" fmla="*/ 1288632 w 1476375"/>
                  <a:gd name="T3" fmla="*/ 0 h 1695450"/>
                  <a:gd name="T4" fmla="*/ 1288632 w 1476375"/>
                  <a:gd name="T5" fmla="*/ 2599808 h 1695450"/>
                  <a:gd name="T6" fmla="*/ 0 w 1476375"/>
                  <a:gd name="T7" fmla="*/ 2599808 h 1695450"/>
                  <a:gd name="T8" fmla="*/ 0 w 1476375"/>
                  <a:gd name="T9" fmla="*/ 4871219 h 16954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6375"/>
                  <a:gd name="T16" fmla="*/ 0 h 1695450"/>
                  <a:gd name="T17" fmla="*/ 1476375 w 1476375"/>
                  <a:gd name="T18" fmla="*/ 1695450 h 16954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6375" h="1695450">
                    <a:moveTo>
                      <a:pt x="1285875" y="0"/>
                    </a:moveTo>
                    <a:lnTo>
                      <a:pt x="1476375" y="0"/>
                    </a:lnTo>
                    <a:lnTo>
                      <a:pt x="1476375" y="904875"/>
                    </a:lnTo>
                    <a:lnTo>
                      <a:pt x="0" y="904875"/>
                    </a:lnTo>
                    <a:lnTo>
                      <a:pt x="0" y="1695450"/>
                    </a:ln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pic>
            <p:nvPicPr>
              <p:cNvPr id="11303" name="Picture 14" descr="http://emair/Upload/EMAIR/PhotoWeb/Docs/products/VarioTrane/images/2277-TR1-2800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61113" y="1550988"/>
                <a:ext cx="1038225" cy="2078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04" name="Rectangle 100"/>
              <p:cNvSpPr>
                <a:spLocks noChangeArrowheads="1"/>
              </p:cNvSpPr>
              <p:nvPr/>
            </p:nvSpPr>
            <p:spPr bwMode="auto">
              <a:xfrm>
                <a:off x="8418513" y="2395538"/>
                <a:ext cx="361950" cy="207962"/>
              </a:xfrm>
              <a:prstGeom prst="rect">
                <a:avLst/>
              </a:prstGeom>
              <a:solidFill>
                <a:srgbClr val="FF0000"/>
              </a:solidFill>
              <a:ln w="381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11305" name="Rectangle 100"/>
              <p:cNvSpPr>
                <a:spLocks noChangeArrowheads="1"/>
              </p:cNvSpPr>
              <p:nvPr/>
            </p:nvSpPr>
            <p:spPr bwMode="auto">
              <a:xfrm>
                <a:off x="5038725" y="2390775"/>
                <a:ext cx="441325" cy="257175"/>
              </a:xfrm>
              <a:prstGeom prst="rect">
                <a:avLst/>
              </a:prstGeom>
              <a:solidFill>
                <a:srgbClr val="FF0000"/>
              </a:solidFill>
              <a:ln w="381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11306" name="Line 104"/>
              <p:cNvSpPr>
                <a:spLocks noChangeShapeType="1"/>
              </p:cNvSpPr>
              <p:nvPr/>
            </p:nvSpPr>
            <p:spPr bwMode="auto">
              <a:xfrm>
                <a:off x="6227763" y="2528888"/>
                <a:ext cx="17938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7" name="Line 102"/>
              <p:cNvSpPr>
                <a:spLocks noChangeShapeType="1"/>
              </p:cNvSpPr>
              <p:nvPr/>
            </p:nvSpPr>
            <p:spPr bwMode="auto">
              <a:xfrm flipV="1">
                <a:off x="6235700" y="3021013"/>
                <a:ext cx="180975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08" name="Text Box 107"/>
              <p:cNvSpPr txBox="1">
                <a:spLocks noChangeArrowheads="1"/>
              </p:cNvSpPr>
              <p:nvPr/>
            </p:nvSpPr>
            <p:spPr bwMode="auto">
              <a:xfrm>
                <a:off x="7065963" y="6024563"/>
                <a:ext cx="2078037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fr-FR" sz="1200" i="1" dirty="0" smtClean="0">
                    <a:solidFill>
                      <a:schemeClr val="tx2"/>
                    </a:solidFill>
                  </a:rPr>
                  <a:t>Ventilateur de reprise</a:t>
                </a:r>
                <a:endParaRPr lang="fr-FR" sz="12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309" name="Text Box 90"/>
              <p:cNvSpPr txBox="1">
                <a:spLocks noChangeArrowheads="1"/>
              </p:cNvSpPr>
              <p:nvPr/>
            </p:nvSpPr>
            <p:spPr bwMode="auto">
              <a:xfrm>
                <a:off x="5472113" y="2397125"/>
                <a:ext cx="81597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fr-FR" sz="1200" i="1" smtClean="0">
                    <a:solidFill>
                      <a:schemeClr val="tx2"/>
                    </a:solidFill>
                  </a:rPr>
                  <a:t>Power IN</a:t>
                </a:r>
                <a:endParaRPr lang="fr-FR" sz="1200" i="1">
                  <a:solidFill>
                    <a:schemeClr val="tx2"/>
                  </a:solidFill>
                </a:endParaRPr>
              </a:p>
            </p:txBody>
          </p:sp>
          <p:sp>
            <p:nvSpPr>
              <p:cNvPr id="11310" name="Text Box 91"/>
              <p:cNvSpPr txBox="1">
                <a:spLocks noChangeArrowheads="1"/>
              </p:cNvSpPr>
              <p:nvPr/>
            </p:nvSpPr>
            <p:spPr bwMode="auto">
              <a:xfrm>
                <a:off x="7448550" y="2397125"/>
                <a:ext cx="98742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fr-FR" sz="1200" i="1" smtClean="0">
                    <a:solidFill>
                      <a:schemeClr val="tx2"/>
                    </a:solidFill>
                  </a:rPr>
                  <a:t>Power OUT</a:t>
                </a:r>
                <a:endParaRPr lang="fr-FR" sz="1200" i="1">
                  <a:solidFill>
                    <a:schemeClr val="tx2"/>
                  </a:solidFill>
                </a:endParaRPr>
              </a:p>
            </p:txBody>
          </p:sp>
          <p:sp>
            <p:nvSpPr>
              <p:cNvPr id="11311" name="Text Box 92"/>
              <p:cNvSpPr txBox="1">
                <a:spLocks noChangeArrowheads="1"/>
              </p:cNvSpPr>
              <p:nvPr/>
            </p:nvSpPr>
            <p:spPr bwMode="auto">
              <a:xfrm>
                <a:off x="4900613" y="2889250"/>
                <a:ext cx="1309687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2813"/>
                <a:r>
                  <a:rPr lang="fr-FR" sz="1200" i="1" dirty="0" smtClean="0">
                    <a:solidFill>
                      <a:schemeClr val="tx2"/>
                    </a:solidFill>
                  </a:rPr>
                  <a:t>Référence fixe</a:t>
                </a:r>
                <a:endParaRPr lang="fr-FR" sz="1200" i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1288" name="Titre 94"/>
          <p:cNvSpPr>
            <a:spLocks noGrp="1"/>
          </p:cNvSpPr>
          <p:nvPr>
            <p:ph type="title"/>
          </p:nvPr>
        </p:nvSpPr>
        <p:spPr bwMode="auto">
          <a:xfrm>
            <a:off x="720725" y="144463"/>
            <a:ext cx="8229600" cy="447675"/>
          </a:xfrm>
          <a:noFill/>
        </p:spPr>
        <p:txBody>
          <a:bodyPr/>
          <a:lstStyle/>
          <a:p>
            <a:r>
              <a:rPr lang="fr-FR" smtClean="0"/>
              <a:t>Eléments clef du contrôle sur version </a:t>
            </a:r>
            <a:r>
              <a:rPr lang="fr-FR" u="sng" smtClean="0"/>
              <a:t>ERW</a:t>
            </a:r>
          </a:p>
        </p:txBody>
      </p:sp>
      <p:grpSp>
        <p:nvGrpSpPr>
          <p:cNvPr id="13" name="Groupe 70"/>
          <p:cNvGrpSpPr>
            <a:grpSpLocks/>
          </p:cNvGrpSpPr>
          <p:nvPr/>
        </p:nvGrpSpPr>
        <p:grpSpPr bwMode="auto">
          <a:xfrm>
            <a:off x="219075" y="4606925"/>
            <a:ext cx="2744788" cy="1862356"/>
            <a:chOff x="219075" y="4606925"/>
            <a:chExt cx="2744788" cy="1862356"/>
          </a:xfrm>
        </p:grpSpPr>
        <p:pic>
          <p:nvPicPr>
            <p:cNvPr id="11291" name="Picture 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100" y="4933950"/>
              <a:ext cx="1066800" cy="89693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11292" name="Freeform 111"/>
            <p:cNvSpPr>
              <a:spLocks/>
            </p:cNvSpPr>
            <p:nvPr/>
          </p:nvSpPr>
          <p:spPr bwMode="auto">
            <a:xfrm flipH="1" flipV="1">
              <a:off x="327025" y="4881563"/>
              <a:ext cx="2636838" cy="825500"/>
            </a:xfrm>
            <a:custGeom>
              <a:avLst/>
              <a:gdLst>
                <a:gd name="T0" fmla="*/ 2147483647 w 24970"/>
                <a:gd name="T1" fmla="*/ 0 h 350"/>
                <a:gd name="T2" fmla="*/ 2147483647 w 24970"/>
                <a:gd name="T3" fmla="*/ 0 h 350"/>
                <a:gd name="T4" fmla="*/ 2147483647 w 24970"/>
                <a:gd name="T5" fmla="*/ 2147483647 h 350"/>
                <a:gd name="T6" fmla="*/ 2147483647 w 24970"/>
                <a:gd name="T7" fmla="*/ 2147483647 h 350"/>
                <a:gd name="T8" fmla="*/ 2147483647 w 24970"/>
                <a:gd name="T9" fmla="*/ 2147483647 h 350"/>
                <a:gd name="T10" fmla="*/ 0 w 24970"/>
                <a:gd name="T11" fmla="*/ 2147483647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70"/>
                <a:gd name="T19" fmla="*/ 0 h 350"/>
                <a:gd name="T20" fmla="*/ 24970 w 24970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70" h="350">
                  <a:moveTo>
                    <a:pt x="21195" y="0"/>
                  </a:moveTo>
                  <a:lnTo>
                    <a:pt x="24933" y="0"/>
                  </a:lnTo>
                  <a:cubicBezTo>
                    <a:pt x="24945" y="117"/>
                    <a:pt x="24958" y="233"/>
                    <a:pt x="24970" y="350"/>
                  </a:cubicBezTo>
                  <a:lnTo>
                    <a:pt x="1045" y="345"/>
                  </a:lnTo>
                  <a:cubicBezTo>
                    <a:pt x="1029" y="300"/>
                    <a:pt x="1057" y="255"/>
                    <a:pt x="1041" y="210"/>
                  </a:cubicBezTo>
                  <a:lnTo>
                    <a:pt x="0" y="208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grpSp>
          <p:nvGrpSpPr>
            <p:cNvPr id="11293" name="Groupe 81"/>
            <p:cNvGrpSpPr>
              <a:grpSpLocks/>
            </p:cNvGrpSpPr>
            <p:nvPr/>
          </p:nvGrpSpPr>
          <p:grpSpPr bwMode="auto">
            <a:xfrm>
              <a:off x="1182688" y="4694238"/>
              <a:ext cx="496887" cy="244475"/>
              <a:chOff x="677187" y="4503420"/>
              <a:chExt cx="496956" cy="243840"/>
            </a:xfrm>
          </p:grpSpPr>
          <p:sp>
            <p:nvSpPr>
              <p:cNvPr id="11296" name="Rectangle à coins arrondis 82"/>
              <p:cNvSpPr>
                <a:spLocks noChangeArrowheads="1"/>
              </p:cNvSpPr>
              <p:nvPr/>
            </p:nvSpPr>
            <p:spPr bwMode="auto">
              <a:xfrm>
                <a:off x="830580" y="4503420"/>
                <a:ext cx="297180" cy="2438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fr-FR"/>
              </a:p>
            </p:txBody>
          </p:sp>
          <p:grpSp>
            <p:nvGrpSpPr>
              <p:cNvPr id="15" name="Groupe 82"/>
              <p:cNvGrpSpPr/>
              <p:nvPr/>
            </p:nvGrpSpPr>
            <p:grpSpPr>
              <a:xfrm>
                <a:off x="677187" y="4549327"/>
                <a:ext cx="496956" cy="156023"/>
                <a:chOff x="844827" y="4396927"/>
                <a:chExt cx="496956" cy="156023"/>
              </a:xfrm>
              <a:noFill/>
            </p:grpSpPr>
            <p:sp>
              <p:nvSpPr>
                <p:cNvPr id="87" name="Forme libre 86"/>
                <p:cNvSpPr/>
                <p:nvPr/>
              </p:nvSpPr>
              <p:spPr bwMode="auto">
                <a:xfrm>
                  <a:off x="844827" y="4422913"/>
                  <a:ext cx="421998" cy="119270"/>
                </a:xfrm>
                <a:custGeom>
                  <a:avLst/>
                  <a:gdLst>
                    <a:gd name="connsiteX0" fmla="*/ 0 w 467139"/>
                    <a:gd name="connsiteY0" fmla="*/ 139148 h 139148"/>
                    <a:gd name="connsiteX1" fmla="*/ 168965 w 467139"/>
                    <a:gd name="connsiteY1" fmla="*/ 139148 h 139148"/>
                    <a:gd name="connsiteX2" fmla="*/ 467139 w 467139"/>
                    <a:gd name="connsiteY2" fmla="*/ 0 h 139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7139" h="139148">
                      <a:moveTo>
                        <a:pt x="0" y="139148"/>
                      </a:moveTo>
                      <a:lnTo>
                        <a:pt x="168965" y="139148"/>
                      </a:lnTo>
                      <a:lnTo>
                        <a:pt x="467139" y="0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8" name="Forme libre 87"/>
                <p:cNvSpPr/>
                <p:nvPr/>
              </p:nvSpPr>
              <p:spPr bwMode="auto">
                <a:xfrm>
                  <a:off x="1204165" y="4396927"/>
                  <a:ext cx="137618" cy="156023"/>
                </a:xfrm>
                <a:custGeom>
                  <a:avLst/>
                  <a:gdLst>
                    <a:gd name="connsiteX0" fmla="*/ 0 w 178904"/>
                    <a:gd name="connsiteY0" fmla="*/ 0 h 0"/>
                    <a:gd name="connsiteX1" fmla="*/ 178904 w 178904"/>
                    <a:gd name="connsiteY1" fmla="*/ 0 h 0"/>
                    <a:gd name="connsiteX0" fmla="*/ 0 w 178904"/>
                    <a:gd name="connsiteY0" fmla="*/ 0 h 145256"/>
                    <a:gd name="connsiteX1" fmla="*/ 178904 w 178904"/>
                    <a:gd name="connsiteY1" fmla="*/ 145256 h 145256"/>
                    <a:gd name="connsiteX0" fmla="*/ 23947 w 202851"/>
                    <a:gd name="connsiteY0" fmla="*/ 0 h 156023"/>
                    <a:gd name="connsiteX1" fmla="*/ 24919 w 202851"/>
                    <a:gd name="connsiteY1" fmla="*/ 156023 h 156023"/>
                    <a:gd name="connsiteX2" fmla="*/ 202851 w 202851"/>
                    <a:gd name="connsiteY2" fmla="*/ 145256 h 156023"/>
                    <a:gd name="connsiteX0" fmla="*/ 0 w 178904"/>
                    <a:gd name="connsiteY0" fmla="*/ 0 h 156023"/>
                    <a:gd name="connsiteX1" fmla="*/ 972 w 178904"/>
                    <a:gd name="connsiteY1" fmla="*/ 156023 h 156023"/>
                    <a:gd name="connsiteX2" fmla="*/ 178904 w 178904"/>
                    <a:gd name="connsiteY2" fmla="*/ 145256 h 156023"/>
                    <a:gd name="connsiteX0" fmla="*/ 0 w 178904"/>
                    <a:gd name="connsiteY0" fmla="*/ 0 h 156023"/>
                    <a:gd name="connsiteX1" fmla="*/ 972 w 178904"/>
                    <a:gd name="connsiteY1" fmla="*/ 156023 h 156023"/>
                    <a:gd name="connsiteX2" fmla="*/ 178904 w 178904"/>
                    <a:gd name="connsiteY2" fmla="*/ 145256 h 156023"/>
                    <a:gd name="connsiteX0" fmla="*/ 0 w 178904"/>
                    <a:gd name="connsiteY0" fmla="*/ 0 h 156023"/>
                    <a:gd name="connsiteX1" fmla="*/ 972 w 178904"/>
                    <a:gd name="connsiteY1" fmla="*/ 156023 h 156023"/>
                    <a:gd name="connsiteX2" fmla="*/ 178904 w 178904"/>
                    <a:gd name="connsiteY2" fmla="*/ 145256 h 156023"/>
                    <a:gd name="connsiteX0" fmla="*/ 0 w 178904"/>
                    <a:gd name="connsiteY0" fmla="*/ 0 h 156023"/>
                    <a:gd name="connsiteX1" fmla="*/ 972 w 178904"/>
                    <a:gd name="connsiteY1" fmla="*/ 156023 h 156023"/>
                    <a:gd name="connsiteX2" fmla="*/ 178904 w 178904"/>
                    <a:gd name="connsiteY2" fmla="*/ 145256 h 156023"/>
                    <a:gd name="connsiteX0" fmla="*/ 0 w 178904"/>
                    <a:gd name="connsiteY0" fmla="*/ 0 h 235743"/>
                    <a:gd name="connsiteX1" fmla="*/ 972 w 178904"/>
                    <a:gd name="connsiteY1" fmla="*/ 156023 h 235743"/>
                    <a:gd name="connsiteX2" fmla="*/ 178904 w 178904"/>
                    <a:gd name="connsiteY2" fmla="*/ 235743 h 235743"/>
                    <a:gd name="connsiteX0" fmla="*/ 0 w 178904"/>
                    <a:gd name="connsiteY0" fmla="*/ 0 h 156023"/>
                    <a:gd name="connsiteX1" fmla="*/ 972 w 178904"/>
                    <a:gd name="connsiteY1" fmla="*/ 156023 h 156023"/>
                    <a:gd name="connsiteX2" fmla="*/ 178904 w 178904"/>
                    <a:gd name="connsiteY2" fmla="*/ 154780 h 156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8904" h="156023">
                      <a:moveTo>
                        <a:pt x="0" y="0"/>
                      </a:moveTo>
                      <a:lnTo>
                        <a:pt x="972" y="156023"/>
                      </a:lnTo>
                      <a:lnTo>
                        <a:pt x="178904" y="154780"/>
                      </a:lnTo>
                    </a:path>
                  </a:pathLst>
                </a:custGeom>
                <a:grpFill/>
                <a:ln w="3810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  <p:sp>
          <p:nvSpPr>
            <p:cNvPr id="11294" name="Text Box 107"/>
            <p:cNvSpPr txBox="1">
              <a:spLocks noChangeArrowheads="1"/>
            </p:cNvSpPr>
            <p:nvPr/>
          </p:nvSpPr>
          <p:spPr bwMode="auto">
            <a:xfrm>
              <a:off x="344488" y="5822950"/>
              <a:ext cx="207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fr-FR" sz="1200" i="1" smtClean="0">
                  <a:solidFill>
                    <a:schemeClr val="tx2"/>
                  </a:solidFill>
                </a:rPr>
                <a:t>Moteur de la roue de récupération de chaleur</a:t>
              </a:r>
            </a:p>
            <a:p>
              <a:pPr defTabSz="912813"/>
              <a:r>
                <a:rPr lang="fr-FR" sz="1200" i="1" smtClean="0">
                  <a:solidFill>
                    <a:schemeClr val="tx2"/>
                  </a:solidFill>
                </a:rPr>
                <a:t>(OFF en mode free-cooling)</a:t>
              </a:r>
              <a:endParaRPr lang="fr-FR" sz="1200" i="1">
                <a:solidFill>
                  <a:schemeClr val="tx2"/>
                </a:solidFill>
              </a:endParaRPr>
            </a:p>
          </p:txBody>
        </p:sp>
        <p:sp>
          <p:nvSpPr>
            <p:cNvPr id="11295" name="Text Box 92"/>
            <p:cNvSpPr txBox="1">
              <a:spLocks noChangeArrowheads="1"/>
            </p:cNvSpPr>
            <p:nvPr/>
          </p:nvSpPr>
          <p:spPr bwMode="auto">
            <a:xfrm>
              <a:off x="219075" y="4606925"/>
              <a:ext cx="13144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fr-FR" sz="1200" i="1" smtClean="0">
                  <a:solidFill>
                    <a:schemeClr val="tx2"/>
                  </a:solidFill>
                </a:rPr>
                <a:t>Signal ON-OFF</a:t>
              </a:r>
              <a:endParaRPr lang="fr-FR" sz="1200" i="1">
                <a:solidFill>
                  <a:schemeClr val="tx2"/>
                </a:solidFill>
              </a:endParaRPr>
            </a:p>
          </p:txBody>
        </p:sp>
      </p:grpSp>
      <p:sp>
        <p:nvSpPr>
          <p:cNvPr id="76" name="Text Box 110"/>
          <p:cNvSpPr txBox="1">
            <a:spLocks noChangeArrowheads="1"/>
          </p:cNvSpPr>
          <p:nvPr/>
        </p:nvSpPr>
        <p:spPr bwMode="auto">
          <a:xfrm>
            <a:off x="3027363" y="3155950"/>
            <a:ext cx="1023037" cy="55399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 smtClean="0"/>
              <a:t>T°air reprise</a:t>
            </a:r>
          </a:p>
          <a:p>
            <a:endParaRPr lang="fr-FR" sz="1000" b="1" smtClean="0"/>
          </a:p>
          <a:p>
            <a:r>
              <a:rPr lang="fr-FR" sz="1000" b="1" smtClean="0"/>
              <a:t>T°air mélange</a:t>
            </a:r>
            <a:endParaRPr lang="fr-FR" sz="1000" b="1"/>
          </a:p>
        </p:txBody>
      </p:sp>
      <p:sp>
        <p:nvSpPr>
          <p:cNvPr id="77" name="Text Box 123"/>
          <p:cNvSpPr txBox="1">
            <a:spLocks noChangeArrowheads="1"/>
          </p:cNvSpPr>
          <p:nvPr/>
        </p:nvSpPr>
        <p:spPr bwMode="auto">
          <a:xfrm>
            <a:off x="0" y="1600200"/>
            <a:ext cx="1411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smtClean="0">
                <a:solidFill>
                  <a:schemeClr val="tx2"/>
                </a:solidFill>
              </a:rPr>
              <a:t>Reliatel</a:t>
            </a:r>
          </a:p>
          <a:p>
            <a:pPr defTabSz="912813"/>
            <a:r>
              <a:rPr lang="fr-FR" sz="1200" i="1" smtClean="0">
                <a:solidFill>
                  <a:schemeClr val="tx2"/>
                </a:solidFill>
              </a:rPr>
              <a:t>(RTRM-RTOM)</a:t>
            </a:r>
            <a:endParaRPr lang="fr-FR" sz="1200" i="1">
              <a:solidFill>
                <a:schemeClr val="tx2"/>
              </a:solidFill>
            </a:endParaRPr>
          </a:p>
        </p:txBody>
      </p:sp>
      <p:grpSp>
        <p:nvGrpSpPr>
          <p:cNvPr id="78" name="Groupe 75"/>
          <p:cNvGrpSpPr>
            <a:grpSpLocks/>
          </p:cNvGrpSpPr>
          <p:nvPr/>
        </p:nvGrpSpPr>
        <p:grpSpPr bwMode="auto">
          <a:xfrm>
            <a:off x="2463800" y="3968744"/>
            <a:ext cx="4492802" cy="2204531"/>
            <a:chOff x="2425700" y="3968750"/>
            <a:chExt cx="4492625" cy="2204543"/>
          </a:xfrm>
        </p:grpSpPr>
        <p:sp>
          <p:nvSpPr>
            <p:cNvPr id="82" name="Freeform 105"/>
            <p:cNvSpPr>
              <a:spLocks/>
            </p:cNvSpPr>
            <p:nvPr/>
          </p:nvSpPr>
          <p:spPr bwMode="auto">
            <a:xfrm>
              <a:off x="2425700" y="4539815"/>
              <a:ext cx="2309156" cy="1313299"/>
            </a:xfrm>
            <a:custGeom>
              <a:avLst/>
              <a:gdLst>
                <a:gd name="T0" fmla="*/ 2147483647 w 1782"/>
                <a:gd name="T1" fmla="*/ 0 h 2190"/>
                <a:gd name="T2" fmla="*/ 2147483647 w 1782"/>
                <a:gd name="T3" fmla="*/ 0 h 2190"/>
                <a:gd name="T4" fmla="*/ 2147483647 w 1782"/>
                <a:gd name="T5" fmla="*/ 2147483647 h 2190"/>
                <a:gd name="T6" fmla="*/ 0 w 1782"/>
                <a:gd name="T7" fmla="*/ 2147483647 h 2190"/>
                <a:gd name="T8" fmla="*/ 0 w 1782"/>
                <a:gd name="T9" fmla="*/ 2147483647 h 2190"/>
                <a:gd name="T10" fmla="*/ 2147483647 w 1782"/>
                <a:gd name="T11" fmla="*/ 2147483647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2"/>
                <a:gd name="T19" fmla="*/ 0 h 2190"/>
                <a:gd name="T20" fmla="*/ 1782 w 1782"/>
                <a:gd name="T21" fmla="*/ 2190 h 2190"/>
                <a:gd name="connsiteX0" fmla="*/ 1668 w 1668"/>
                <a:gd name="connsiteY0" fmla="*/ 0 h 2190"/>
                <a:gd name="connsiteX1" fmla="*/ 1668 w 1668"/>
                <a:gd name="connsiteY1" fmla="*/ 2190 h 2190"/>
                <a:gd name="connsiteX2" fmla="*/ 0 w 1668"/>
                <a:gd name="connsiteY2" fmla="*/ 2190 h 2190"/>
                <a:gd name="connsiteX3" fmla="*/ 0 w 1668"/>
                <a:gd name="connsiteY3" fmla="*/ 1704 h 2190"/>
                <a:gd name="connsiteX4" fmla="*/ 90 w 1668"/>
                <a:gd name="connsiteY4" fmla="*/ 1704 h 2190"/>
                <a:gd name="connsiteX0" fmla="*/ 1668 w 1668"/>
                <a:gd name="connsiteY0" fmla="*/ 0 h 1023"/>
                <a:gd name="connsiteX1" fmla="*/ 1668 w 1668"/>
                <a:gd name="connsiteY1" fmla="*/ 1023 h 1023"/>
                <a:gd name="connsiteX2" fmla="*/ 0 w 1668"/>
                <a:gd name="connsiteY2" fmla="*/ 1023 h 1023"/>
                <a:gd name="connsiteX3" fmla="*/ 0 w 1668"/>
                <a:gd name="connsiteY3" fmla="*/ 537 h 1023"/>
                <a:gd name="connsiteX4" fmla="*/ 90 w 1668"/>
                <a:gd name="connsiteY4" fmla="*/ 537 h 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" h="1023">
                  <a:moveTo>
                    <a:pt x="1668" y="0"/>
                  </a:moveTo>
                  <a:lnTo>
                    <a:pt x="1668" y="1023"/>
                  </a:lnTo>
                  <a:lnTo>
                    <a:pt x="0" y="1023"/>
                  </a:lnTo>
                  <a:lnTo>
                    <a:pt x="0" y="537"/>
                  </a:lnTo>
                  <a:lnTo>
                    <a:pt x="90" y="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pic>
          <p:nvPicPr>
            <p:cNvPr id="83" name="Picture 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9213" y="4862513"/>
              <a:ext cx="1789112" cy="112553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84" name="Freeform 105"/>
            <p:cNvSpPr>
              <a:spLocks/>
            </p:cNvSpPr>
            <p:nvPr/>
          </p:nvSpPr>
          <p:spPr bwMode="auto">
            <a:xfrm>
              <a:off x="4727575" y="4514850"/>
              <a:ext cx="1652588" cy="574675"/>
            </a:xfrm>
            <a:custGeom>
              <a:avLst/>
              <a:gdLst>
                <a:gd name="T0" fmla="*/ 2147483647 w 1193"/>
                <a:gd name="T1" fmla="*/ 2147483647 h 362"/>
                <a:gd name="T2" fmla="*/ 2147483647 w 1193"/>
                <a:gd name="T3" fmla="*/ 2147483647 h 362"/>
                <a:gd name="T4" fmla="*/ 0 w 1193"/>
                <a:gd name="T5" fmla="*/ 0 h 362"/>
                <a:gd name="T6" fmla="*/ 0 60000 65536"/>
                <a:gd name="T7" fmla="*/ 0 60000 65536"/>
                <a:gd name="T8" fmla="*/ 0 60000 65536"/>
                <a:gd name="T9" fmla="*/ 0 w 1193"/>
                <a:gd name="T10" fmla="*/ 0 h 362"/>
                <a:gd name="T11" fmla="*/ 1193 w 1193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3" h="362">
                  <a:moveTo>
                    <a:pt x="1177" y="362"/>
                  </a:moveTo>
                  <a:cubicBezTo>
                    <a:pt x="1182" y="242"/>
                    <a:pt x="1188" y="123"/>
                    <a:pt x="1193" y="3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85" name="AutoShape 93"/>
            <p:cNvSpPr>
              <a:spLocks noChangeArrowheads="1"/>
            </p:cNvSpPr>
            <p:nvPr/>
          </p:nvSpPr>
          <p:spPr bwMode="auto">
            <a:xfrm>
              <a:off x="5016500" y="4148138"/>
              <a:ext cx="581025" cy="276225"/>
            </a:xfrm>
            <a:prstGeom prst="rtTriangle">
              <a:avLst/>
            </a:prstGeom>
            <a:solidFill>
              <a:srgbClr val="FF9900"/>
            </a:solidFill>
            <a:ln w="381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89" name="Text Box 92"/>
            <p:cNvSpPr txBox="1">
              <a:spLocks noChangeArrowheads="1"/>
            </p:cNvSpPr>
            <p:nvPr/>
          </p:nvSpPr>
          <p:spPr bwMode="auto">
            <a:xfrm>
              <a:off x="5649907" y="3968750"/>
              <a:ext cx="900112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fr-FR" sz="1200" i="1" smtClean="0">
                  <a:solidFill>
                    <a:schemeClr val="tx2"/>
                  </a:solidFill>
                </a:rPr>
                <a:t>Signal</a:t>
              </a:r>
            </a:p>
            <a:p>
              <a:pPr defTabSz="912813"/>
              <a:r>
                <a:rPr lang="fr-FR" sz="1200" i="1" smtClean="0">
                  <a:solidFill>
                    <a:schemeClr val="tx2"/>
                  </a:solidFill>
                </a:rPr>
                <a:t>2-10 VDC </a:t>
              </a:r>
            </a:p>
          </p:txBody>
        </p:sp>
        <p:sp>
          <p:nvSpPr>
            <p:cNvPr id="90" name="Text Box 107"/>
            <p:cNvSpPr txBox="1">
              <a:spLocks noChangeArrowheads="1"/>
            </p:cNvSpPr>
            <p:nvPr/>
          </p:nvSpPr>
          <p:spPr bwMode="auto">
            <a:xfrm>
              <a:off x="4066723" y="5896292"/>
              <a:ext cx="2843449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2813"/>
              <a:r>
                <a:rPr lang="fr-FR" sz="1200" i="1" dirty="0" smtClean="0">
                  <a:solidFill>
                    <a:schemeClr val="tx2"/>
                  </a:solidFill>
                </a:rPr>
                <a:t>Moteur de registre de mélange</a:t>
              </a:r>
              <a:endParaRPr lang="fr-FR" sz="12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1" name="Text Box 110"/>
          <p:cNvSpPr txBox="1">
            <a:spLocks noChangeArrowheads="1"/>
          </p:cNvSpPr>
          <p:nvPr/>
        </p:nvSpPr>
        <p:spPr bwMode="auto">
          <a:xfrm>
            <a:off x="1531938" y="2603500"/>
            <a:ext cx="1150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smtClean="0">
                <a:solidFill>
                  <a:schemeClr val="tx2"/>
                </a:solidFill>
              </a:rPr>
              <a:t>T°air extérieur</a:t>
            </a:r>
            <a:endParaRPr lang="fr-FR" sz="1200" i="1">
              <a:solidFill>
                <a:schemeClr val="tx2"/>
              </a:solidFill>
            </a:endParaRPr>
          </a:p>
        </p:txBody>
      </p:sp>
      <p:sp>
        <p:nvSpPr>
          <p:cNvPr id="92" name="Text Box 114"/>
          <p:cNvSpPr txBox="1">
            <a:spLocks noChangeArrowheads="1"/>
          </p:cNvSpPr>
          <p:nvPr/>
        </p:nvSpPr>
        <p:spPr bwMode="auto">
          <a:xfrm>
            <a:off x="4941888" y="719138"/>
            <a:ext cx="1014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fr-FR" sz="1200" i="1" smtClean="0">
                <a:solidFill>
                  <a:schemeClr val="tx2"/>
                </a:solidFill>
              </a:rPr>
              <a:t>Ventilateur de soufflage du Rooftop </a:t>
            </a:r>
            <a:endParaRPr lang="fr-FR" sz="1200" i="1">
              <a:solidFill>
                <a:schemeClr val="tx2"/>
              </a:solidFill>
            </a:endParaRPr>
          </a:p>
        </p:txBody>
      </p:sp>
      <p:sp>
        <p:nvSpPr>
          <p:cNvPr id="93" name="Text Box 107"/>
          <p:cNvSpPr txBox="1">
            <a:spLocks noChangeArrowheads="1"/>
          </p:cNvSpPr>
          <p:nvPr/>
        </p:nvSpPr>
        <p:spPr bwMode="auto">
          <a:xfrm>
            <a:off x="514350" y="3776663"/>
            <a:ext cx="2078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smtClean="0">
                <a:solidFill>
                  <a:schemeClr val="tx2"/>
                </a:solidFill>
              </a:rPr>
              <a:t>Platine économiseur (ECA)</a:t>
            </a:r>
            <a:endParaRPr lang="fr-FR" sz="1200" i="1">
              <a:solidFill>
                <a:schemeClr val="tx2"/>
              </a:solidFill>
            </a:endParaRPr>
          </a:p>
        </p:txBody>
      </p:sp>
      <p:sp>
        <p:nvSpPr>
          <p:cNvPr id="111" name="Text Box 92"/>
          <p:cNvSpPr txBox="1">
            <a:spLocks noChangeArrowheads="1"/>
          </p:cNvSpPr>
          <p:nvPr/>
        </p:nvSpPr>
        <p:spPr bwMode="auto">
          <a:xfrm>
            <a:off x="609600" y="977900"/>
            <a:ext cx="3143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fr-FR" sz="1200" i="1" smtClean="0">
                <a:solidFill>
                  <a:schemeClr val="tx2"/>
                </a:solidFill>
              </a:rPr>
              <a:t>Signal ON/OFF du ventilateur de soufflage</a:t>
            </a:r>
            <a:endParaRPr lang="fr-FR" sz="1200" i="1">
              <a:solidFill>
                <a:schemeClr val="tx2"/>
              </a:solidFill>
            </a:endParaRPr>
          </a:p>
        </p:txBody>
      </p:sp>
      <p:sp>
        <p:nvSpPr>
          <p:cNvPr id="112" name="Text Box 107"/>
          <p:cNvSpPr txBox="1">
            <a:spLocks noChangeArrowheads="1"/>
          </p:cNvSpPr>
          <p:nvPr/>
        </p:nvSpPr>
        <p:spPr bwMode="auto">
          <a:xfrm>
            <a:off x="2952750" y="5232400"/>
            <a:ext cx="151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fr-FR" sz="1200" i="1" smtClean="0">
                <a:solidFill>
                  <a:schemeClr val="tx2"/>
                </a:solidFill>
              </a:rPr>
              <a:t>Relais EXF </a:t>
            </a:r>
          </a:p>
          <a:p>
            <a:pPr defTabSz="912813"/>
            <a:r>
              <a:rPr lang="fr-FR" sz="1200" i="1" smtClean="0">
                <a:solidFill>
                  <a:schemeClr val="tx2"/>
                </a:solidFill>
              </a:rPr>
              <a:t>(signal free cooling)</a:t>
            </a:r>
            <a:endParaRPr lang="fr-FR" sz="12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 A">
  <a:themeElements>
    <a:clrScheme name="">
      <a:dk1>
        <a:srgbClr val="000000"/>
      </a:dk1>
      <a:lt1>
        <a:srgbClr val="FFFFFF"/>
      </a:lt1>
      <a:dk2>
        <a:srgbClr val="747678"/>
      </a:dk2>
      <a:lt2>
        <a:srgbClr val="808080"/>
      </a:lt2>
      <a:accent1>
        <a:srgbClr val="005293"/>
      </a:accent1>
      <a:accent2>
        <a:srgbClr val="00B9E4"/>
      </a:accent2>
      <a:accent3>
        <a:srgbClr val="FFFFFF"/>
      </a:accent3>
      <a:accent4>
        <a:srgbClr val="000000"/>
      </a:accent4>
      <a:accent5>
        <a:srgbClr val="AAB3C8"/>
      </a:accent5>
      <a:accent6>
        <a:srgbClr val="00A7CF"/>
      </a:accent6>
      <a:hlink>
        <a:srgbClr val="FCD900"/>
      </a:hlink>
      <a:folHlink>
        <a:srgbClr val="EF4E23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62052</TotalTime>
  <Words>1271</Words>
  <Application>Microsoft Office PowerPoint</Application>
  <PresentationFormat>Affichage à l'écran (4:3)</PresentationFormat>
  <Paragraphs>309</Paragraphs>
  <Slides>14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Template A</vt:lpstr>
      <vt:lpstr>Module de récupération de chaleur Voyager II &amp; III  « Energy Recovery Modules – ERM »</vt:lpstr>
      <vt:lpstr>Principe d'installation</vt:lpstr>
      <vt:lpstr>Installation du module ERM</vt:lpstr>
      <vt:lpstr>Concept Voyager II / Voyager III</vt:lpstr>
      <vt:lpstr>Voyager II</vt:lpstr>
      <vt:lpstr>Voyager III</vt:lpstr>
      <vt:lpstr>Légende</vt:lpstr>
      <vt:lpstr>Eléments clef du contrôle sur version PHE</vt:lpstr>
      <vt:lpstr>Eléments clef du contrôle sur version ERW</vt:lpstr>
      <vt:lpstr>Fonctionnement  du Module ERM</vt:lpstr>
      <vt:lpstr>Fonctionnement en mode ventilation</vt:lpstr>
      <vt:lpstr>Fonctionnement en mode Free cooling</vt:lpstr>
      <vt:lpstr>Mode dégivrage (version PHE seulement)</vt:lpstr>
      <vt:lpstr>Diapositive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Tisserand Philippe</cp:lastModifiedBy>
  <cp:revision>519</cp:revision>
  <cp:lastPrinted>1601-01-01T00:00:00Z</cp:lastPrinted>
  <dcterms:created xsi:type="dcterms:W3CDTF">1601-01-01T00:00:00Z</dcterms:created>
  <dcterms:modified xsi:type="dcterms:W3CDTF">2011-09-13T16:04:32Z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