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387" r:id="rId2"/>
    <p:sldId id="442" r:id="rId3"/>
    <p:sldId id="433" r:id="rId4"/>
    <p:sldId id="405" r:id="rId5"/>
    <p:sldId id="420" r:id="rId6"/>
    <p:sldId id="447" r:id="rId7"/>
    <p:sldId id="448" r:id="rId8"/>
    <p:sldId id="397" r:id="rId9"/>
    <p:sldId id="419" r:id="rId10"/>
    <p:sldId id="431" r:id="rId11"/>
    <p:sldId id="445" r:id="rId12"/>
    <p:sldId id="444" r:id="rId13"/>
    <p:sldId id="446" r:id="rId14"/>
    <p:sldId id="389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395" r:id="rId24"/>
  </p:sldIdLst>
  <p:sldSz cx="9144000" cy="6858000" type="screen4x3"/>
  <p:notesSz cx="6858000" cy="9199563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FF66"/>
    <a:srgbClr val="FF9900"/>
    <a:srgbClr val="E5FEDE"/>
    <a:srgbClr val="3399FF"/>
    <a:srgbClr val="00CCFF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1047" autoAdjust="0"/>
  </p:normalViewPr>
  <p:slideViewPr>
    <p:cSldViewPr snapToGrid="0">
      <p:cViewPr varScale="1">
        <p:scale>
          <a:sx n="75" d="100"/>
          <a:sy n="7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32" y="360"/>
      </p:cViewPr>
      <p:guideLst>
        <p:guide orient="horz" pos="289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944663167104125"/>
          <c:y val="5.1400554097404488E-2"/>
          <c:w val="0.8674179790026233"/>
          <c:h val="0.74278543307086786"/>
        </c:manualLayout>
      </c:layout>
      <c:bar3DChart>
        <c:barDir val="col"/>
        <c:grouping val="clustered"/>
        <c:ser>
          <c:idx val="0"/>
          <c:order val="0"/>
          <c:tx>
            <c:strRef>
              <c:f>Feuil1!$C$1:$D$1</c:f>
              <c:strCache>
                <c:ptCount val="1"/>
                <c:pt idx="0">
                  <c:v>Warsaw Nb hours / years</c:v>
                </c:pt>
              </c:strCache>
            </c:strRef>
          </c:tx>
          <c:cat>
            <c:numRef>
              <c:f>Feuil1!$C$2:$C$72</c:f>
              <c:numCache>
                <c:formatCode>0" °C"</c:formatCode>
                <c:ptCount val="71"/>
                <c:pt idx="0">
                  <c:v>-20</c:v>
                </c:pt>
                <c:pt idx="1">
                  <c:v>-19</c:v>
                </c:pt>
                <c:pt idx="2">
                  <c:v>-18</c:v>
                </c:pt>
                <c:pt idx="3">
                  <c:v>-17</c:v>
                </c:pt>
                <c:pt idx="4">
                  <c:v>-16</c:v>
                </c:pt>
                <c:pt idx="5">
                  <c:v>-15</c:v>
                </c:pt>
                <c:pt idx="6">
                  <c:v>-14</c:v>
                </c:pt>
                <c:pt idx="7">
                  <c:v>-13</c:v>
                </c:pt>
                <c:pt idx="8">
                  <c:v>-12</c:v>
                </c:pt>
                <c:pt idx="9">
                  <c:v>-11</c:v>
                </c:pt>
                <c:pt idx="10">
                  <c:v>-10</c:v>
                </c:pt>
                <c:pt idx="11">
                  <c:v>-9</c:v>
                </c:pt>
                <c:pt idx="12">
                  <c:v>-8</c:v>
                </c:pt>
                <c:pt idx="13">
                  <c:v>-7</c:v>
                </c:pt>
                <c:pt idx="14">
                  <c:v>-6</c:v>
                </c:pt>
                <c:pt idx="15">
                  <c:v>-5</c:v>
                </c:pt>
                <c:pt idx="16">
                  <c:v>-4</c:v>
                </c:pt>
                <c:pt idx="17">
                  <c:v>-3</c:v>
                </c:pt>
                <c:pt idx="18">
                  <c:v>-2</c:v>
                </c:pt>
                <c:pt idx="19">
                  <c:v>-1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</c:v>
                </c:pt>
                <c:pt idx="39">
                  <c:v>19</c:v>
                </c:pt>
                <c:pt idx="40">
                  <c:v>20</c:v>
                </c:pt>
                <c:pt idx="41">
                  <c:v>21</c:v>
                </c:pt>
                <c:pt idx="42">
                  <c:v>22</c:v>
                </c:pt>
                <c:pt idx="43">
                  <c:v>23</c:v>
                </c:pt>
                <c:pt idx="44">
                  <c:v>24</c:v>
                </c:pt>
                <c:pt idx="45">
                  <c:v>25</c:v>
                </c:pt>
                <c:pt idx="46">
                  <c:v>26</c:v>
                </c:pt>
                <c:pt idx="47">
                  <c:v>27</c:v>
                </c:pt>
                <c:pt idx="48">
                  <c:v>28</c:v>
                </c:pt>
                <c:pt idx="49">
                  <c:v>29</c:v>
                </c:pt>
                <c:pt idx="50">
                  <c:v>30</c:v>
                </c:pt>
                <c:pt idx="51">
                  <c:v>31</c:v>
                </c:pt>
                <c:pt idx="52">
                  <c:v>32</c:v>
                </c:pt>
                <c:pt idx="53">
                  <c:v>33</c:v>
                </c:pt>
                <c:pt idx="54">
                  <c:v>34</c:v>
                </c:pt>
                <c:pt idx="55">
                  <c:v>35</c:v>
                </c:pt>
                <c:pt idx="56">
                  <c:v>36</c:v>
                </c:pt>
                <c:pt idx="57">
                  <c:v>37</c:v>
                </c:pt>
                <c:pt idx="58">
                  <c:v>38</c:v>
                </c:pt>
                <c:pt idx="59">
                  <c:v>39</c:v>
                </c:pt>
                <c:pt idx="60">
                  <c:v>40</c:v>
                </c:pt>
                <c:pt idx="61">
                  <c:v>41</c:v>
                </c:pt>
                <c:pt idx="62">
                  <c:v>42</c:v>
                </c:pt>
                <c:pt idx="63">
                  <c:v>43</c:v>
                </c:pt>
                <c:pt idx="64">
                  <c:v>44</c:v>
                </c:pt>
                <c:pt idx="65">
                  <c:v>45</c:v>
                </c:pt>
                <c:pt idx="66">
                  <c:v>46</c:v>
                </c:pt>
                <c:pt idx="67">
                  <c:v>47</c:v>
                </c:pt>
                <c:pt idx="68">
                  <c:v>48</c:v>
                </c:pt>
                <c:pt idx="69">
                  <c:v>49</c:v>
                </c:pt>
                <c:pt idx="70">
                  <c:v>50</c:v>
                </c:pt>
              </c:numCache>
            </c:numRef>
          </c:cat>
          <c:val>
            <c:numRef>
              <c:f>Feuil1!$D$2:$D$72</c:f>
              <c:numCache>
                <c:formatCode>0" h"</c:formatCode>
                <c:ptCount val="7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15</c:v>
                </c:pt>
                <c:pt idx="8">
                  <c:v>17</c:v>
                </c:pt>
                <c:pt idx="9">
                  <c:v>35</c:v>
                </c:pt>
                <c:pt idx="10">
                  <c:v>38</c:v>
                </c:pt>
                <c:pt idx="11">
                  <c:v>51</c:v>
                </c:pt>
                <c:pt idx="12">
                  <c:v>66</c:v>
                </c:pt>
                <c:pt idx="13">
                  <c:v>88</c:v>
                </c:pt>
                <c:pt idx="14">
                  <c:v>79</c:v>
                </c:pt>
                <c:pt idx="15">
                  <c:v>68</c:v>
                </c:pt>
                <c:pt idx="16">
                  <c:v>123</c:v>
                </c:pt>
                <c:pt idx="17">
                  <c:v>172</c:v>
                </c:pt>
                <c:pt idx="18">
                  <c:v>231</c:v>
                </c:pt>
                <c:pt idx="19">
                  <c:v>280</c:v>
                </c:pt>
                <c:pt idx="20">
                  <c:v>431</c:v>
                </c:pt>
                <c:pt idx="21">
                  <c:v>408</c:v>
                </c:pt>
                <c:pt idx="22">
                  <c:v>402</c:v>
                </c:pt>
                <c:pt idx="23">
                  <c:v>339</c:v>
                </c:pt>
                <c:pt idx="24">
                  <c:v>310</c:v>
                </c:pt>
                <c:pt idx="25">
                  <c:v>339</c:v>
                </c:pt>
                <c:pt idx="26">
                  <c:v>327</c:v>
                </c:pt>
                <c:pt idx="27">
                  <c:v>343</c:v>
                </c:pt>
                <c:pt idx="28">
                  <c:v>330</c:v>
                </c:pt>
                <c:pt idx="29">
                  <c:v>290</c:v>
                </c:pt>
                <c:pt idx="30">
                  <c:v>310</c:v>
                </c:pt>
                <c:pt idx="31">
                  <c:v>307</c:v>
                </c:pt>
                <c:pt idx="32">
                  <c:v>350</c:v>
                </c:pt>
                <c:pt idx="33">
                  <c:v>357</c:v>
                </c:pt>
                <c:pt idx="34">
                  <c:v>372</c:v>
                </c:pt>
                <c:pt idx="35">
                  <c:v>347</c:v>
                </c:pt>
                <c:pt idx="36">
                  <c:v>292</c:v>
                </c:pt>
                <c:pt idx="37">
                  <c:v>300</c:v>
                </c:pt>
                <c:pt idx="38">
                  <c:v>277</c:v>
                </c:pt>
                <c:pt idx="39">
                  <c:v>218</c:v>
                </c:pt>
                <c:pt idx="40">
                  <c:v>161</c:v>
                </c:pt>
                <c:pt idx="41">
                  <c:v>164</c:v>
                </c:pt>
                <c:pt idx="42">
                  <c:v>96</c:v>
                </c:pt>
                <c:pt idx="43">
                  <c:v>105</c:v>
                </c:pt>
                <c:pt idx="44">
                  <c:v>108</c:v>
                </c:pt>
                <c:pt idx="45">
                  <c:v>64</c:v>
                </c:pt>
                <c:pt idx="46">
                  <c:v>64</c:v>
                </c:pt>
                <c:pt idx="47">
                  <c:v>36</c:v>
                </c:pt>
                <c:pt idx="48">
                  <c:v>22</c:v>
                </c:pt>
                <c:pt idx="49">
                  <c:v>12</c:v>
                </c:pt>
                <c:pt idx="50">
                  <c:v>7</c:v>
                </c:pt>
                <c:pt idx="51">
                  <c:v>6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</c:numCache>
            </c:numRef>
          </c:val>
        </c:ser>
        <c:shape val="cylinder"/>
        <c:axId val="93309952"/>
        <c:axId val="95440896"/>
        <c:axId val="0"/>
      </c:bar3DChart>
      <c:catAx>
        <c:axId val="93309952"/>
        <c:scaling>
          <c:orientation val="minMax"/>
        </c:scaling>
        <c:axPos val="b"/>
        <c:numFmt formatCode="0&quot; °C&quot;" sourceLinked="1"/>
        <c:tickLblPos val="nextTo"/>
        <c:crossAx val="95440896"/>
        <c:crosses val="autoZero"/>
        <c:auto val="1"/>
        <c:lblAlgn val="ctr"/>
        <c:lblOffset val="100"/>
      </c:catAx>
      <c:valAx>
        <c:axId val="95440896"/>
        <c:scaling>
          <c:orientation val="minMax"/>
        </c:scaling>
        <c:axPos val="l"/>
        <c:majorGridlines/>
        <c:numFmt formatCode="0&quot; h&quot;" sourceLinked="1"/>
        <c:tickLblPos val="nextTo"/>
        <c:crossAx val="933099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944663167104112"/>
          <c:y val="5.1400554097404488E-2"/>
          <c:w val="0.86741797900262319"/>
          <c:h val="0.74278543307086808"/>
        </c:manualLayout>
      </c:layout>
      <c:bar3DChart>
        <c:barDir val="col"/>
        <c:grouping val="clustered"/>
        <c:ser>
          <c:idx val="0"/>
          <c:order val="0"/>
          <c:tx>
            <c:strRef>
              <c:f>Feuil1!$C$1:$D$1</c:f>
              <c:strCache>
                <c:ptCount val="1"/>
                <c:pt idx="0">
                  <c:v>Warsaw Nb hours / years</c:v>
                </c:pt>
              </c:strCache>
            </c:strRef>
          </c:tx>
          <c:cat>
            <c:numRef>
              <c:f>Feuil1!$C$5:$C$32</c:f>
              <c:numCache>
                <c:formatCode>0" °C"</c:formatCode>
                <c:ptCount val="28"/>
                <c:pt idx="0">
                  <c:v>-17</c:v>
                </c:pt>
                <c:pt idx="1">
                  <c:v>-16</c:v>
                </c:pt>
                <c:pt idx="2">
                  <c:v>-15</c:v>
                </c:pt>
                <c:pt idx="3">
                  <c:v>-14</c:v>
                </c:pt>
                <c:pt idx="4">
                  <c:v>-13</c:v>
                </c:pt>
                <c:pt idx="5">
                  <c:v>-12</c:v>
                </c:pt>
                <c:pt idx="6">
                  <c:v>-11</c:v>
                </c:pt>
                <c:pt idx="7">
                  <c:v>-10</c:v>
                </c:pt>
                <c:pt idx="8">
                  <c:v>-9</c:v>
                </c:pt>
                <c:pt idx="9">
                  <c:v>-8</c:v>
                </c:pt>
                <c:pt idx="10">
                  <c:v>-7</c:v>
                </c:pt>
                <c:pt idx="11">
                  <c:v>-6</c:v>
                </c:pt>
                <c:pt idx="12">
                  <c:v>-5</c:v>
                </c:pt>
                <c:pt idx="13">
                  <c:v>-4</c:v>
                </c:pt>
                <c:pt idx="14">
                  <c:v>-3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</c:numCache>
            </c:numRef>
          </c:cat>
          <c:val>
            <c:numRef>
              <c:f>Feuil1!$F$5:$F$32</c:f>
              <c:numCache>
                <c:formatCode>#,##0"kWh"</c:formatCode>
                <c:ptCount val="28"/>
                <c:pt idx="0">
                  <c:v>0</c:v>
                </c:pt>
                <c:pt idx="1">
                  <c:v>71.549409063180761</c:v>
                </c:pt>
                <c:pt idx="2">
                  <c:v>0</c:v>
                </c:pt>
                <c:pt idx="3">
                  <c:v>69.392845286593868</c:v>
                </c:pt>
                <c:pt idx="4">
                  <c:v>1022.3107020899463</c:v>
                </c:pt>
                <c:pt idx="5">
                  <c:v>1135.9226081470351</c:v>
                </c:pt>
                <c:pt idx="6">
                  <c:v>2288.8263866676248</c:v>
                </c:pt>
                <c:pt idx="7">
                  <c:v>2427.786484910308</c:v>
                </c:pt>
                <c:pt idx="8">
                  <c:v>3177.6863088786527</c:v>
                </c:pt>
                <c:pt idx="9">
                  <c:v>4003.3125942175607</c:v>
                </c:pt>
                <c:pt idx="10">
                  <c:v>5186.7613065618852</c:v>
                </c:pt>
                <c:pt idx="11">
                  <c:v>4516.0372931017218</c:v>
                </c:pt>
                <c:pt idx="12">
                  <c:v>3762.7262858072954</c:v>
                </c:pt>
                <c:pt idx="13">
                  <c:v>6574.5679110625224</c:v>
                </c:pt>
                <c:pt idx="14">
                  <c:v>8861.6037524442108</c:v>
                </c:pt>
                <c:pt idx="15">
                  <c:v>11444.772341926378</c:v>
                </c:pt>
                <c:pt idx="16">
                  <c:v>13306.865465191688</c:v>
                </c:pt>
                <c:pt idx="17">
                  <c:v>19594.45812358076</c:v>
                </c:pt>
                <c:pt idx="18">
                  <c:v>17691.045515780701</c:v>
                </c:pt>
                <c:pt idx="19">
                  <c:v>16569.648807666461</c:v>
                </c:pt>
                <c:pt idx="20">
                  <c:v>13233.126928665843</c:v>
                </c:pt>
                <c:pt idx="21">
                  <c:v>11412.098692397363</c:v>
                </c:pt>
                <c:pt idx="22">
                  <c:v>11712.264065508974</c:v>
                </c:pt>
                <c:pt idx="23">
                  <c:v>10543.465776000889</c:v>
                </c:pt>
                <c:pt idx="24">
                  <c:v>10252.936212253322</c:v>
                </c:pt>
                <c:pt idx="25">
                  <c:v>9072.9359851687241</c:v>
                </c:pt>
                <c:pt idx="26">
                  <c:v>7263.1700571931569</c:v>
                </c:pt>
                <c:pt idx="27">
                  <c:v>6988.4594084109904</c:v>
                </c:pt>
              </c:numCache>
            </c:numRef>
          </c:val>
        </c:ser>
        <c:shape val="cylinder"/>
        <c:axId val="144946304"/>
        <c:axId val="145155968"/>
        <c:axId val="0"/>
      </c:bar3DChart>
      <c:catAx>
        <c:axId val="144946304"/>
        <c:scaling>
          <c:orientation val="minMax"/>
        </c:scaling>
        <c:axPos val="b"/>
        <c:numFmt formatCode="0&quot; °C&quot;" sourceLinked="1"/>
        <c:tickLblPos val="nextTo"/>
        <c:crossAx val="145155968"/>
        <c:crosses val="autoZero"/>
        <c:auto val="1"/>
        <c:lblAlgn val="ctr"/>
        <c:lblOffset val="100"/>
      </c:catAx>
      <c:valAx>
        <c:axId val="145155968"/>
        <c:scaling>
          <c:orientation val="minMax"/>
        </c:scaling>
        <c:axPos val="l"/>
        <c:majorGridlines/>
        <c:numFmt formatCode="#,##0&quot;kWh&quot;" sourceLinked="1"/>
        <c:tickLblPos val="nextTo"/>
        <c:crossAx val="144946304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A5AD77-27CE-4F15-9F08-DE8EC8C52A88}" type="datetimeFigureOut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ADD6D5-337B-4D2A-ABD1-B49135BA5AD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41C77C-D873-4271-AEED-CAD640FD54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5F53B-25B8-45D5-A16D-8ABE55C2A05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90563"/>
            <a:ext cx="4598987" cy="344963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70388"/>
            <a:ext cx="5032375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B021B-D641-4C7D-B16E-95D7BFF60612}" type="slidenum">
              <a:rPr lang="fr-FR" smtClean="0"/>
              <a:pPr/>
              <a:t>10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Voyager II</a:t>
            </a:r>
          </a:p>
          <a:p>
            <a:pPr lvl="1">
              <a:buFontTx/>
              <a:buChar char="•"/>
            </a:pPr>
            <a:r>
              <a:rPr lang="en-US" smtClean="0"/>
              <a:t>Mixing between return and fresh air is not managed in the rooftop but in the ERM</a:t>
            </a:r>
          </a:p>
          <a:p>
            <a:pPr lvl="1">
              <a:buFontTx/>
              <a:buChar char="•"/>
            </a:pPr>
            <a:r>
              <a:rPr lang="en-US" smtClean="0"/>
              <a:t>Return air duct is connected to ERM</a:t>
            </a:r>
          </a:p>
          <a:p>
            <a:endParaRPr lang="en-US" smtClean="0"/>
          </a:p>
          <a:p>
            <a:r>
              <a:rPr lang="en-US" smtClean="0"/>
              <a:t>PHE</a:t>
            </a:r>
          </a:p>
          <a:p>
            <a:pPr lvl="1">
              <a:buFontTx/>
              <a:buChar char="•"/>
            </a:pPr>
            <a:r>
              <a:rPr lang="en-US" smtClean="0"/>
              <a:t>Exhaust fan treat only exhaust air flow. </a:t>
            </a:r>
          </a:p>
          <a:p>
            <a:pPr lvl="1">
              <a:buFontTx/>
              <a:buChar char="•"/>
            </a:pPr>
            <a:r>
              <a:rPr lang="en-US" smtClean="0"/>
              <a:t>Exhaust fan is variable speed according to fresh air %</a:t>
            </a:r>
          </a:p>
          <a:p>
            <a:pPr lvl="1">
              <a:buFontTx/>
              <a:buChar char="•"/>
            </a:pPr>
            <a:r>
              <a:rPr lang="en-US" smtClean="0"/>
              <a:t>Standard : a defrost pressure switch that initiate defrost cycle (bypass of PHE) during a pre-set timer sequence</a:t>
            </a:r>
          </a:p>
          <a:p>
            <a:pPr lvl="1">
              <a:buFontTx/>
              <a:buChar char="•"/>
            </a:pPr>
            <a:r>
              <a:rPr lang="en-US" smtClean="0"/>
              <a:t>Condensation evacuate via drain pipe.</a:t>
            </a:r>
          </a:p>
          <a:p>
            <a:endParaRPr lang="en-US" smtClean="0"/>
          </a:p>
          <a:p>
            <a:r>
              <a:rPr lang="en-US" smtClean="0"/>
              <a:t>ERW</a:t>
            </a:r>
          </a:p>
          <a:p>
            <a:pPr lvl="1">
              <a:buFontTx/>
              <a:buChar char="•"/>
            </a:pPr>
            <a:r>
              <a:rPr lang="en-US" smtClean="0"/>
              <a:t>Exhaust fan treat 100% of the air flow (Return fan). </a:t>
            </a:r>
          </a:p>
          <a:p>
            <a:pPr lvl="1">
              <a:buFontTx/>
              <a:buChar char="•"/>
            </a:pPr>
            <a:r>
              <a:rPr lang="en-US" smtClean="0"/>
              <a:t>Exhaust fan airflow as to be set at commissioning, but remains fixed speed during operation.</a:t>
            </a:r>
          </a:p>
          <a:p>
            <a:pPr lvl="1">
              <a:buFontTx/>
              <a:buChar char="•"/>
            </a:pPr>
            <a:r>
              <a:rPr lang="en-US" smtClean="0"/>
              <a:t>No condensate to evacuate, moisture transferred between the 2 airflow.</a:t>
            </a:r>
          </a:p>
          <a:p>
            <a:pPr lvl="1"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244E0-4400-4B25-9BAE-C42980855278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Voyager III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In PHE version, the mixing between return and fresh air is done inside the rooftop.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Return air duct is located as the same place as standard rooftop unit.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In ERW version, mixing between return air and fresh air is done inside the ERM</a:t>
            </a:r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PHE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treat only exhaust air flow. 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is variable speed according to fresh air %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Standard : a defrost pressure switch that initiate defrost cycle (bypass of PHE) during a pre-set timer sequence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Condensation evacuate via drain pipe.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ERW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treat 100% of the air flow (Return fan). 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Exhaust fan airflow as to be set at commissioning, but remains fixed speed during operation.</a:t>
            </a:r>
          </a:p>
          <a:p>
            <a:pPr lvl="1">
              <a:buFontTx/>
              <a:buChar char="•"/>
              <a:defRPr/>
            </a:pPr>
            <a:r>
              <a:rPr lang="en-US" dirty="0" smtClean="0"/>
              <a:t>No condensate to evacuate, moisture transferred between the 2 airflow.</a:t>
            </a:r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 lvl="1"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65FF6-40D8-47C3-91D2-1A7C84C4BC8E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5BF50-23C1-4607-9F1B-8CF529B20E9C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1038"/>
            <a:ext cx="4638675" cy="34782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4386263"/>
            <a:ext cx="5067300" cy="41592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ne_ppt_main_gray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73838" y="342900"/>
            <a:ext cx="21272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09600" y="1457325"/>
            <a:ext cx="7772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09600" y="2143125"/>
            <a:ext cx="77724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8229600" cy="40201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fr-FR" sz="1600" b="1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fr-FR" sz="1600" b="0" i="1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600" b="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8229600" cy="447738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279400" y="6438900"/>
            <a:ext cx="723900" cy="336550"/>
            <a:chOff x="1080" y="4056"/>
            <a:chExt cx="456" cy="212"/>
          </a:xfrm>
        </p:grpSpPr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1080" y="4056"/>
              <a:ext cx="4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fld id="{E01D8E5E-D40B-40F2-BC7E-F82801098F14}" type="slidenum">
                <a:rPr lang="en-US" sz="1600" b="1">
                  <a:solidFill>
                    <a:schemeClr val="folHlink"/>
                  </a:solidFill>
                </a:rPr>
                <a:pPr algn="r">
                  <a:defRPr/>
                </a:pPr>
                <a:t>‹N°›</a:t>
              </a:fld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84997" name="Line 5"/>
            <p:cNvSpPr>
              <a:spLocks noChangeShapeType="1"/>
            </p:cNvSpPr>
            <p:nvPr/>
          </p:nvSpPr>
          <p:spPr bwMode="auto">
            <a:xfrm>
              <a:off x="1536" y="4092"/>
              <a:ext cx="0" cy="144"/>
            </a:xfrm>
            <a:prstGeom prst="line">
              <a:avLst/>
            </a:prstGeom>
            <a:noFill/>
            <a:ln w="38100">
              <a:solidFill>
                <a:srgbClr val="747678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5001" name="Text Box 9"/>
          <p:cNvSpPr txBox="1">
            <a:spLocks noChangeArrowheads="1"/>
          </p:cNvSpPr>
          <p:nvPr userDrawn="1"/>
        </p:nvSpPr>
        <p:spPr bwMode="auto">
          <a:xfrm rot="16200000">
            <a:off x="-577850" y="5889625"/>
            <a:ext cx="144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>
                <a:cs typeface="Arial" charset="0"/>
              </a:rPr>
              <a:t>© Ingersoll Rand 2009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5563" y="46038"/>
            <a:ext cx="16494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98" r:id="rId3"/>
    <p:sldLayoutId id="2147483699" r:id="rId4"/>
  </p:sldLayoutIdLst>
  <p:transition spd="med">
    <p:fade thruBlk="1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3321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eere.energy.gov/buildings/energyplus/cfm/weather_data.cfm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sz="quarter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fr-FR" sz="2400" dirty="0" smtClean="0"/>
              <a:t>Module de </a:t>
            </a:r>
            <a:r>
              <a:rPr lang="fr-FR" sz="2400" dirty="0" smtClean="0"/>
              <a:t>récupération </a:t>
            </a:r>
            <a:r>
              <a:rPr lang="fr-FR" sz="2400" dirty="0" smtClean="0"/>
              <a:t>de chaleur Voyager II &amp; III </a:t>
            </a:r>
            <a:br>
              <a:rPr lang="fr-FR" sz="2400" dirty="0" smtClean="0"/>
            </a:br>
            <a:r>
              <a:rPr lang="fr-FR" sz="2400" dirty="0" smtClean="0"/>
              <a:t>« </a:t>
            </a:r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Recovery</a:t>
            </a:r>
            <a:r>
              <a:rPr lang="fr-FR" sz="2400" dirty="0" smtClean="0"/>
              <a:t> </a:t>
            </a:r>
            <a:r>
              <a:rPr lang="fr-FR" sz="2400" dirty="0" smtClean="0"/>
              <a:t>Modules – ERM »</a:t>
            </a:r>
            <a:endParaRPr lang="fr-FR" sz="2400" b="0" dirty="0" smtClean="0">
              <a:solidFill>
                <a:srgbClr val="FF6600"/>
              </a:solidFill>
            </a:endParaRPr>
          </a:p>
        </p:txBody>
      </p:sp>
      <p:sp>
        <p:nvSpPr>
          <p:cNvPr id="3075" name="Sous-titre 3"/>
          <p:cNvSpPr>
            <a:spLocks noGrp="1"/>
          </p:cNvSpPr>
          <p:nvPr>
            <p:ph type="subTitle" sz="quarter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>Caractéristiques et sélection</a:t>
            </a:r>
          </a:p>
          <a:p>
            <a:endParaRPr lang="fr-FR" sz="1600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endParaRPr lang="fr-FR" sz="1600" b="0" i="1" dirty="0" smtClean="0"/>
          </a:p>
          <a:p>
            <a:r>
              <a:rPr lang="fr-FR" sz="1600" b="0" i="1" dirty="0" smtClean="0"/>
              <a:t>Ph.TISSERAND</a:t>
            </a:r>
          </a:p>
          <a:p>
            <a:r>
              <a:rPr lang="fr-FR" sz="1600" b="0" i="1" dirty="0" smtClean="0"/>
              <a:t>Septembre 2011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7500" y="4412677"/>
            <a:ext cx="4813300" cy="195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Concept Voyager II / Voyager III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276225" y="1143000"/>
            <a:ext cx="87153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Voyager II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Du fait de l’encombrement réduit dans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, la reprise et le mélange sont gérés dans le module ERM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conséquence, la gaine de reprise est situé sur le module ERM</a:t>
            </a:r>
          </a:p>
          <a:p>
            <a:pPr algn="l"/>
            <a:endParaRPr lang="fr-FR" sz="1200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Voyager III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Sur la version PHE, le mélange est effectué dans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endParaRPr lang="fr-FR" sz="1200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conséquence, la gaine de reprise est situé au même endroit que sur le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« classique »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Sur la version ERW, le mélange est effectué dans le module ERM</a:t>
            </a:r>
          </a:p>
          <a:p>
            <a:pPr algn="l"/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Echangeur à plaque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ventilateur d’extraction ne traite que le débit d’air extrait.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vitesse du ventilateur d’extraction est variable selon le pourcentage d’air neuf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En standard : pressostat  de prise en glace de l’échangeur qui initie un cycle by-pass de l’échangeur pour dégivrer la partie air extrait du l’échangeur.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Condensation évacuée au travers d’un bac à condensats.</a:t>
            </a:r>
          </a:p>
          <a:p>
            <a:pPr algn="l"/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ventilateur traite 100% du débit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(ventilateur de reprise).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La vitesse du ventilateur de reprise est ajustée à la mise en service et demeure fixe pendant  la marche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endParaRPr lang="fr-FR" sz="1200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Pas de condensats à gérer, ni de cycles de dégivrages.</a:t>
            </a:r>
          </a:p>
          <a:p>
            <a:pPr lvl="1" algn="l">
              <a:buFontTx/>
              <a:buChar char="•"/>
            </a:pPr>
            <a:endParaRPr lang="fr-FR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88"/>
          <p:cNvGrpSpPr>
            <a:grpSpLocks/>
          </p:cNvGrpSpPr>
          <p:nvPr/>
        </p:nvGrpSpPr>
        <p:grpSpPr bwMode="auto">
          <a:xfrm>
            <a:off x="1041400" y="1509713"/>
            <a:ext cx="3937000" cy="1401762"/>
            <a:chOff x="1559859" y="6711405"/>
            <a:chExt cx="5513099" cy="1962139"/>
          </a:xfrm>
        </p:grpSpPr>
        <p:sp>
          <p:nvSpPr>
            <p:cNvPr id="7332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472381" y="6758069"/>
              <a:ext cx="297885" cy="1859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5" name="Larme 294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296" name="Ellipse 295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</p:grpSp>
        <p:cxnSp>
          <p:nvCxnSpPr>
            <p:cNvPr id="7335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336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451100" y="3787775"/>
            <a:ext cx="3930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</a:t>
            </a:r>
          </a:p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125-155-175-200-250-265-290-340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rot="-5400000">
            <a:off x="4608513" y="-995363"/>
            <a:ext cx="0" cy="882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7173" name="Text Box 33"/>
          <p:cNvSpPr txBox="1">
            <a:spLocks noChangeArrowheads="1"/>
          </p:cNvSpPr>
          <p:nvPr/>
        </p:nvSpPr>
        <p:spPr bwMode="auto">
          <a:xfrm>
            <a:off x="2481263" y="546100"/>
            <a:ext cx="3876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Echangeur à plaques</a:t>
            </a:r>
          </a:p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 125-155-175-200-250-265-290-340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7174" name="Rectangle 37"/>
          <p:cNvSpPr>
            <a:spLocks noChangeAspect="1" noChangeArrowheads="1"/>
          </p:cNvSpPr>
          <p:nvPr/>
        </p:nvSpPr>
        <p:spPr bwMode="auto">
          <a:xfrm>
            <a:off x="5065713" y="4414838"/>
            <a:ext cx="3101975" cy="1795462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75" name="Freeform 38"/>
          <p:cNvSpPr>
            <a:spLocks noChangeAspect="1"/>
          </p:cNvSpPr>
          <p:nvPr/>
        </p:nvSpPr>
        <p:spPr bwMode="auto">
          <a:xfrm>
            <a:off x="5103813" y="5284788"/>
            <a:ext cx="3063875" cy="885825"/>
          </a:xfrm>
          <a:custGeom>
            <a:avLst/>
            <a:gdLst>
              <a:gd name="T0" fmla="*/ 0 w 2193"/>
              <a:gd name="T1" fmla="*/ 2147483647 h 634"/>
              <a:gd name="T2" fmla="*/ 2147483647 w 2193"/>
              <a:gd name="T3" fmla="*/ 0 h 634"/>
              <a:gd name="T4" fmla="*/ 2147483647 w 2193"/>
              <a:gd name="T5" fmla="*/ 2147483647 h 634"/>
              <a:gd name="T6" fmla="*/ 0 60000 65536"/>
              <a:gd name="T7" fmla="*/ 0 60000 65536"/>
              <a:gd name="T8" fmla="*/ 0 60000 65536"/>
              <a:gd name="T9" fmla="*/ 0 w 2193"/>
              <a:gd name="T10" fmla="*/ 0 h 634"/>
              <a:gd name="T11" fmla="*/ 2193 w 2193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3" h="634">
                <a:moveTo>
                  <a:pt x="0" y="634"/>
                </a:moveTo>
                <a:lnTo>
                  <a:pt x="610" y="0"/>
                </a:lnTo>
                <a:lnTo>
                  <a:pt x="2193" y="1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pPr algn="ctr"/>
            <a:endParaRPr lang="fr-FR"/>
          </a:p>
        </p:txBody>
      </p:sp>
      <p:grpSp>
        <p:nvGrpSpPr>
          <p:cNvPr id="4" name="Group 39"/>
          <p:cNvGrpSpPr>
            <a:grpSpLocks noChangeAspect="1"/>
          </p:cNvGrpSpPr>
          <p:nvPr/>
        </p:nvGrpSpPr>
        <p:grpSpPr bwMode="auto">
          <a:xfrm>
            <a:off x="6083300" y="5462588"/>
            <a:ext cx="633413" cy="635000"/>
            <a:chOff x="2838" y="2638"/>
            <a:chExt cx="453" cy="453"/>
          </a:xfrm>
        </p:grpSpPr>
        <p:sp>
          <p:nvSpPr>
            <p:cNvPr id="7330" name="Oval 4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331" name="AutoShape 4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7177" name="Rectangle 46"/>
          <p:cNvSpPr>
            <a:spLocks noChangeAspect="1" noChangeArrowheads="1"/>
          </p:cNvSpPr>
          <p:nvPr/>
        </p:nvSpPr>
        <p:spPr bwMode="auto">
          <a:xfrm>
            <a:off x="7158038" y="4437063"/>
            <a:ext cx="325437" cy="174783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grpSp>
        <p:nvGrpSpPr>
          <p:cNvPr id="5" name="Group 49"/>
          <p:cNvGrpSpPr>
            <a:grpSpLocks noChangeAspect="1"/>
          </p:cNvGrpSpPr>
          <p:nvPr/>
        </p:nvGrpSpPr>
        <p:grpSpPr bwMode="auto">
          <a:xfrm>
            <a:off x="6089650" y="5105400"/>
            <a:ext cx="750888" cy="188913"/>
            <a:chOff x="364" y="1406"/>
            <a:chExt cx="703" cy="194"/>
          </a:xfrm>
        </p:grpSpPr>
        <p:sp>
          <p:nvSpPr>
            <p:cNvPr id="7316" name="Rectangle 50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6" name="Group 51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7" name="Group 52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7328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 55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7326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7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9" name="Group 58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7324" name="Line 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5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" name="Group 61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7322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2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7179" name="Rectangle 93"/>
          <p:cNvSpPr>
            <a:spLocks noChangeAspect="1" noChangeArrowheads="1"/>
          </p:cNvSpPr>
          <p:nvPr/>
        </p:nvSpPr>
        <p:spPr bwMode="auto">
          <a:xfrm>
            <a:off x="4987925" y="1112838"/>
            <a:ext cx="3101975" cy="17970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80" name="Line 94"/>
          <p:cNvSpPr>
            <a:spLocks noChangeAspect="1" noChangeShapeType="1"/>
          </p:cNvSpPr>
          <p:nvPr/>
        </p:nvSpPr>
        <p:spPr bwMode="auto">
          <a:xfrm>
            <a:off x="7518400" y="1997075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grpSp>
        <p:nvGrpSpPr>
          <p:cNvPr id="11" name="Group 95"/>
          <p:cNvGrpSpPr>
            <a:grpSpLocks noChangeAspect="1"/>
          </p:cNvGrpSpPr>
          <p:nvPr/>
        </p:nvGrpSpPr>
        <p:grpSpPr bwMode="auto">
          <a:xfrm>
            <a:off x="7372350" y="1239838"/>
            <a:ext cx="633413" cy="633412"/>
            <a:chOff x="2838" y="2638"/>
            <a:chExt cx="453" cy="453"/>
          </a:xfrm>
        </p:grpSpPr>
        <p:sp>
          <p:nvSpPr>
            <p:cNvPr id="7314" name="Oval 96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315" name="AutoShape 97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 117"/>
          <p:cNvGrpSpPr>
            <a:grpSpLocks noChangeAspect="1"/>
          </p:cNvGrpSpPr>
          <p:nvPr/>
        </p:nvGrpSpPr>
        <p:grpSpPr bwMode="auto">
          <a:xfrm rot="-2680404">
            <a:off x="5010150" y="2203450"/>
            <a:ext cx="752475" cy="188913"/>
            <a:chOff x="364" y="1406"/>
            <a:chExt cx="703" cy="194"/>
          </a:xfrm>
        </p:grpSpPr>
        <p:sp>
          <p:nvSpPr>
            <p:cNvPr id="7300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3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14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7312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13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5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7310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11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6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7308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09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7306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7307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7183" name="Rectangle 132"/>
          <p:cNvSpPr>
            <a:spLocks noChangeAspect="1" noChangeArrowheads="1"/>
          </p:cNvSpPr>
          <p:nvPr/>
        </p:nvSpPr>
        <p:spPr bwMode="auto">
          <a:xfrm rot="2643322">
            <a:off x="6061075" y="1382713"/>
            <a:ext cx="1266825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7184" name="Line 134"/>
          <p:cNvSpPr>
            <a:spLocks noChangeAspect="1" noChangeShapeType="1"/>
          </p:cNvSpPr>
          <p:nvPr/>
        </p:nvSpPr>
        <p:spPr bwMode="auto">
          <a:xfrm flipV="1">
            <a:off x="5019675" y="1997075"/>
            <a:ext cx="833438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fr-FR"/>
          </a:p>
        </p:txBody>
      </p:sp>
      <p:sp>
        <p:nvSpPr>
          <p:cNvPr id="11285" name="AutoShape 144"/>
          <p:cNvSpPr>
            <a:spLocks noChangeAspect="1" noChangeArrowheads="1"/>
          </p:cNvSpPr>
          <p:nvPr/>
        </p:nvSpPr>
        <p:spPr bwMode="auto">
          <a:xfrm>
            <a:off x="4343400" y="1654175"/>
            <a:ext cx="644525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FF0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sp>
        <p:nvSpPr>
          <p:cNvPr id="11288" name="AutoShape 167"/>
          <p:cNvSpPr>
            <a:spLocks noChangeAspect="1" noChangeArrowheads="1"/>
          </p:cNvSpPr>
          <p:nvPr/>
        </p:nvSpPr>
        <p:spPr bwMode="auto">
          <a:xfrm rot="2630395">
            <a:off x="5038725" y="1952625"/>
            <a:ext cx="725488" cy="681038"/>
          </a:xfrm>
          <a:prstGeom prst="leftArrow">
            <a:avLst>
              <a:gd name="adj1" fmla="val 50000"/>
              <a:gd name="adj2" fmla="val 26632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endParaRPr lang="fr-FR" sz="1000" b="1"/>
          </a:p>
        </p:txBody>
      </p:sp>
      <p:sp>
        <p:nvSpPr>
          <p:cNvPr id="10265" name="AutoShape 170"/>
          <p:cNvSpPr>
            <a:spLocks noChangeAspect="1" noChangeArrowheads="1"/>
          </p:cNvSpPr>
          <p:nvPr/>
        </p:nvSpPr>
        <p:spPr bwMode="auto">
          <a:xfrm>
            <a:off x="6840538" y="4513263"/>
            <a:ext cx="866775" cy="681037"/>
          </a:xfrm>
          <a:prstGeom prst="leftArrow">
            <a:avLst>
              <a:gd name="adj1" fmla="val 50000"/>
              <a:gd name="adj2" fmla="val 43514"/>
            </a:avLst>
          </a:prstGeom>
          <a:gradFill>
            <a:gsLst>
              <a:gs pos="17000">
                <a:schemeClr val="accent2">
                  <a:lumMod val="20000"/>
                  <a:lumOff val="80000"/>
                  <a:alpha val="71000"/>
                </a:schemeClr>
              </a:gs>
              <a:gs pos="89000">
                <a:schemeClr val="accent2">
                  <a:lumMod val="75000"/>
                  <a:alpha val="64000"/>
                </a:schemeClr>
              </a:gs>
            </a:gsLst>
            <a:lin ang="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8" name="Groupe 209"/>
          <p:cNvGrpSpPr>
            <a:grpSpLocks/>
          </p:cNvGrpSpPr>
          <p:nvPr/>
        </p:nvGrpSpPr>
        <p:grpSpPr bwMode="auto">
          <a:xfrm>
            <a:off x="5340350" y="1090613"/>
            <a:ext cx="3390900" cy="2079625"/>
            <a:chOff x="5340350" y="1090613"/>
            <a:chExt cx="3390900" cy="2079625"/>
          </a:xfrm>
        </p:grpSpPr>
        <p:sp>
          <p:nvSpPr>
            <p:cNvPr id="10258" name="AutoShape 142"/>
            <p:cNvSpPr>
              <a:spLocks noChangeAspect="1" noChangeArrowheads="1"/>
            </p:cNvSpPr>
            <p:nvPr/>
          </p:nvSpPr>
          <p:spPr bwMode="auto">
            <a:xfrm rot="8002065">
              <a:off x="5810251" y="1638300"/>
              <a:ext cx="1776412" cy="681037"/>
            </a:xfrm>
            <a:prstGeom prst="leftArrow">
              <a:avLst>
                <a:gd name="adj1" fmla="val 50000"/>
                <a:gd name="adj2" fmla="val 65210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98" name="AutoShape 145"/>
            <p:cNvSpPr>
              <a:spLocks noChangeAspect="1" noChangeArrowheads="1"/>
            </p:cNvSpPr>
            <p:nvPr/>
          </p:nvSpPr>
          <p:spPr bwMode="auto">
            <a:xfrm rot="5400000">
              <a:off x="5581650" y="2495550"/>
              <a:ext cx="433388" cy="915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10267" name="AutoShape 210"/>
            <p:cNvSpPr>
              <a:spLocks noChangeAspect="1" noChangeArrowheads="1"/>
            </p:cNvSpPr>
            <p:nvPr/>
          </p:nvSpPr>
          <p:spPr bwMode="auto">
            <a:xfrm flipH="1">
              <a:off x="8389938" y="1093788"/>
              <a:ext cx="341312" cy="85090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 defTabSz="912813">
                <a:defRPr/>
              </a:pPr>
              <a:endParaRPr lang="fr-FR" sz="1000" b="1"/>
            </a:p>
          </p:txBody>
        </p:sp>
      </p:grpSp>
      <p:grpSp>
        <p:nvGrpSpPr>
          <p:cNvPr id="19" name="Groupe 208"/>
          <p:cNvGrpSpPr>
            <a:grpSpLocks/>
          </p:cNvGrpSpPr>
          <p:nvPr/>
        </p:nvGrpSpPr>
        <p:grpSpPr bwMode="auto">
          <a:xfrm>
            <a:off x="5776913" y="1671638"/>
            <a:ext cx="3040062" cy="1233487"/>
            <a:chOff x="5776913" y="1671638"/>
            <a:chExt cx="3040824" cy="1233868"/>
          </a:xfrm>
        </p:grpSpPr>
        <p:sp>
          <p:nvSpPr>
            <p:cNvPr id="10259" name="AutoShape 143"/>
            <p:cNvSpPr>
              <a:spLocks noChangeAspect="1" noChangeArrowheads="1"/>
            </p:cNvSpPr>
            <p:nvPr/>
          </p:nvSpPr>
          <p:spPr bwMode="auto">
            <a:xfrm rot="2602065">
              <a:off x="5776913" y="1671638"/>
              <a:ext cx="1778000" cy="681037"/>
            </a:xfrm>
            <a:prstGeom prst="leftArrow">
              <a:avLst>
                <a:gd name="adj1" fmla="val 50000"/>
                <a:gd name="adj2" fmla="val 65268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268" name="AutoShape 211"/>
            <p:cNvSpPr>
              <a:spLocks noChangeAspect="1" noChangeArrowheads="1"/>
            </p:cNvSpPr>
            <p:nvPr/>
          </p:nvSpPr>
          <p:spPr bwMode="auto">
            <a:xfrm>
              <a:off x="8476339" y="2054343"/>
              <a:ext cx="341398" cy="851163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>
                <a:defRPr/>
              </a:pPr>
              <a:endParaRPr lang="fr-FR" sz="1000" b="1"/>
            </a:p>
          </p:txBody>
        </p:sp>
      </p:grpSp>
      <p:grpSp>
        <p:nvGrpSpPr>
          <p:cNvPr id="20" name="Groupe 212"/>
          <p:cNvGrpSpPr>
            <a:grpSpLocks/>
          </p:cNvGrpSpPr>
          <p:nvPr/>
        </p:nvGrpSpPr>
        <p:grpSpPr bwMode="auto">
          <a:xfrm>
            <a:off x="5283200" y="5411788"/>
            <a:ext cx="3509963" cy="1069975"/>
            <a:chOff x="5283200" y="5411788"/>
            <a:chExt cx="3509963" cy="1069975"/>
          </a:xfrm>
        </p:grpSpPr>
        <p:sp>
          <p:nvSpPr>
            <p:cNvPr id="7289" name="AutoShape 168"/>
            <p:cNvSpPr>
              <a:spLocks noChangeAspect="1" noChangeArrowheads="1"/>
            </p:cNvSpPr>
            <p:nvPr/>
          </p:nvSpPr>
          <p:spPr bwMode="auto">
            <a:xfrm rot="5400000">
              <a:off x="5525294" y="5806281"/>
              <a:ext cx="433388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grpSp>
          <p:nvGrpSpPr>
            <p:cNvPr id="21" name="Groupe 211"/>
            <p:cNvGrpSpPr>
              <a:grpSpLocks/>
            </p:cNvGrpSpPr>
            <p:nvPr/>
          </p:nvGrpSpPr>
          <p:grpSpPr bwMode="auto">
            <a:xfrm>
              <a:off x="6886575" y="5411788"/>
              <a:ext cx="1906588" cy="860425"/>
              <a:chOff x="6886575" y="5411788"/>
              <a:chExt cx="1906588" cy="860425"/>
            </a:xfrm>
          </p:grpSpPr>
          <p:sp>
            <p:nvSpPr>
              <p:cNvPr id="10266" name="AutoShape 173"/>
              <p:cNvSpPr>
                <a:spLocks noChangeAspect="1" noChangeArrowheads="1"/>
              </p:cNvSpPr>
              <p:nvPr/>
            </p:nvSpPr>
            <p:spPr bwMode="auto">
              <a:xfrm flipH="1">
                <a:off x="6886575" y="5411788"/>
                <a:ext cx="954088" cy="681037"/>
              </a:xfrm>
              <a:prstGeom prst="leftArrow">
                <a:avLst>
                  <a:gd name="adj1" fmla="val 50000"/>
                  <a:gd name="adj2" fmla="val 43533"/>
                </a:avLst>
              </a:prstGeom>
              <a:gradFill>
                <a:gsLst>
                  <a:gs pos="72000">
                    <a:srgbClr val="FFFF00"/>
                  </a:gs>
                  <a:gs pos="19000">
                    <a:schemeClr val="accent2">
                      <a:lumMod val="60000"/>
                      <a:lumOff val="40000"/>
                    </a:schemeClr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lIns="65306" tIns="32653" rIns="65306" bIns="32653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269" name="AutoShape 212"/>
              <p:cNvSpPr>
                <a:spLocks noChangeAspect="1" noChangeArrowheads="1"/>
              </p:cNvSpPr>
              <p:nvPr/>
            </p:nvSpPr>
            <p:spPr bwMode="auto">
              <a:xfrm flipH="1">
                <a:off x="8437563" y="5419725"/>
                <a:ext cx="355600" cy="852488"/>
              </a:xfrm>
              <a:prstGeom prst="leftArrow">
                <a:avLst>
                  <a:gd name="adj1" fmla="val 52509"/>
                  <a:gd name="adj2" fmla="val 6312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lIns="65306" tIns="32653" rIns="65306" bIns="32653" anchor="ctr"/>
              <a:lstStyle/>
              <a:p>
                <a:pPr algn="ctr" defTabSz="912813">
                  <a:defRPr/>
                </a:pPr>
                <a:endParaRPr lang="fr-FR" sz="1000" b="1"/>
              </a:p>
            </p:txBody>
          </p:sp>
        </p:grpSp>
      </p:grpSp>
      <p:sp>
        <p:nvSpPr>
          <p:cNvPr id="10270" name="AutoShape 213"/>
          <p:cNvSpPr>
            <a:spLocks noChangeAspect="1" noChangeArrowheads="1"/>
          </p:cNvSpPr>
          <p:nvPr/>
        </p:nvSpPr>
        <p:spPr bwMode="auto">
          <a:xfrm>
            <a:off x="8356600" y="4402138"/>
            <a:ext cx="355600" cy="849312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endParaRPr lang="fr-FR" sz="1000" b="1"/>
          </a:p>
        </p:txBody>
      </p:sp>
      <p:sp>
        <p:nvSpPr>
          <p:cNvPr id="7194" name="AutoShape 216"/>
          <p:cNvSpPr>
            <a:spLocks noChangeArrowheads="1"/>
          </p:cNvSpPr>
          <p:nvPr/>
        </p:nvSpPr>
        <p:spPr bwMode="auto">
          <a:xfrm>
            <a:off x="7210425" y="5108575"/>
            <a:ext cx="233363" cy="425450"/>
          </a:xfrm>
          <a:prstGeom prst="curvedUpArrow">
            <a:avLst>
              <a:gd name="adj1" fmla="val 20000"/>
              <a:gd name="adj2" fmla="val 40000"/>
              <a:gd name="adj3" fmla="val 607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grpSp>
        <p:nvGrpSpPr>
          <p:cNvPr id="160" name="Group 30"/>
          <p:cNvGrpSpPr>
            <a:grpSpLocks/>
          </p:cNvGrpSpPr>
          <p:nvPr/>
        </p:nvGrpSpPr>
        <p:grpSpPr bwMode="auto">
          <a:xfrm flipH="1">
            <a:off x="8087413" y="1210753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7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61" name="Group 7"/>
          <p:cNvGrpSpPr>
            <a:grpSpLocks/>
          </p:cNvGrpSpPr>
          <p:nvPr/>
        </p:nvGrpSpPr>
        <p:grpSpPr bwMode="auto">
          <a:xfrm>
            <a:off x="7877968" y="4452047"/>
            <a:ext cx="189366" cy="779204"/>
            <a:chOff x="386" y="2886"/>
            <a:chExt cx="392" cy="1069"/>
          </a:xfrm>
          <a:solidFill>
            <a:schemeClr val="bg1"/>
          </a:solidFill>
        </p:grpSpPr>
        <p:sp>
          <p:nvSpPr>
            <p:cNvPr id="18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2" name="Group 9"/>
            <p:cNvGrpSpPr>
              <a:grpSpLocks/>
            </p:cNvGrpSpPr>
            <p:nvPr/>
          </p:nvGrpSpPr>
          <p:grpSpPr bwMode="auto">
            <a:xfrm>
              <a:off x="398" y="2897"/>
              <a:ext cx="368" cy="1024"/>
              <a:chOff x="392" y="2910"/>
              <a:chExt cx="368" cy="1347"/>
            </a:xfrm>
            <a:grpFill/>
          </p:grpSpPr>
          <p:sp>
            <p:nvSpPr>
              <p:cNvPr id="18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7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8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63" name="Group 30"/>
          <p:cNvGrpSpPr>
            <a:grpSpLocks/>
          </p:cNvGrpSpPr>
          <p:nvPr/>
        </p:nvGrpSpPr>
        <p:grpSpPr bwMode="auto">
          <a:xfrm flipH="1">
            <a:off x="8167687" y="5430587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90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1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2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3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4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201" name="Rectangle 237"/>
          <p:cNvSpPr>
            <a:spLocks noChangeArrowheads="1"/>
          </p:cNvSpPr>
          <p:nvPr/>
        </p:nvSpPr>
        <p:spPr bwMode="auto">
          <a:xfrm>
            <a:off x="7494588" y="1449388"/>
            <a:ext cx="415925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7202" name="Rectangle 240"/>
          <p:cNvSpPr>
            <a:spLocks noChangeArrowheads="1"/>
          </p:cNvSpPr>
          <p:nvPr/>
        </p:nvSpPr>
        <p:spPr bwMode="auto">
          <a:xfrm>
            <a:off x="6184900" y="5678488"/>
            <a:ext cx="417513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7203" name="Rectangle 242"/>
          <p:cNvSpPr>
            <a:spLocks noChangeArrowheads="1"/>
          </p:cNvSpPr>
          <p:nvPr/>
        </p:nvSpPr>
        <p:spPr bwMode="auto">
          <a:xfrm>
            <a:off x="7716838" y="4451350"/>
            <a:ext cx="3889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7204" name="Rectangle 245"/>
          <p:cNvSpPr>
            <a:spLocks noChangeArrowheads="1"/>
          </p:cNvSpPr>
          <p:nvPr/>
        </p:nvSpPr>
        <p:spPr bwMode="auto">
          <a:xfrm>
            <a:off x="7601458" y="2533650"/>
            <a:ext cx="388938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7205" name="Rectangle 248"/>
          <p:cNvSpPr>
            <a:spLocks noChangeArrowheads="1"/>
          </p:cNvSpPr>
          <p:nvPr/>
        </p:nvSpPr>
        <p:spPr bwMode="auto">
          <a:xfrm>
            <a:off x="8074025" y="977900"/>
            <a:ext cx="457200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7206" name="Rectangle 249"/>
          <p:cNvSpPr>
            <a:spLocks noChangeArrowheads="1"/>
          </p:cNvSpPr>
          <p:nvPr/>
        </p:nvSpPr>
        <p:spPr bwMode="auto">
          <a:xfrm>
            <a:off x="8156575" y="6118225"/>
            <a:ext cx="457200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7207" name="Rectangle 251"/>
          <p:cNvSpPr>
            <a:spLocks noChangeArrowheads="1"/>
          </p:cNvSpPr>
          <p:nvPr/>
        </p:nvSpPr>
        <p:spPr bwMode="auto">
          <a:xfrm>
            <a:off x="6484938" y="1174750"/>
            <a:ext cx="423862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7208" name="Rectangle 254"/>
          <p:cNvSpPr>
            <a:spLocks noChangeArrowheads="1"/>
          </p:cNvSpPr>
          <p:nvPr/>
        </p:nvSpPr>
        <p:spPr bwMode="auto">
          <a:xfrm>
            <a:off x="7086600" y="4451350"/>
            <a:ext cx="423863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7210" name="Rectangle 258"/>
          <p:cNvSpPr>
            <a:spLocks noChangeArrowheads="1"/>
          </p:cNvSpPr>
          <p:nvPr/>
        </p:nvSpPr>
        <p:spPr bwMode="auto">
          <a:xfrm>
            <a:off x="5765800" y="5006975"/>
            <a:ext cx="457200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sp>
        <p:nvSpPr>
          <p:cNvPr id="7211" name="Rectangle 259"/>
          <p:cNvSpPr>
            <a:spLocks noChangeArrowheads="1"/>
          </p:cNvSpPr>
          <p:nvPr/>
        </p:nvSpPr>
        <p:spPr bwMode="auto">
          <a:xfrm>
            <a:off x="5283200" y="1795463"/>
            <a:ext cx="457200" cy="242887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grpSp>
        <p:nvGrpSpPr>
          <p:cNvPr id="164" name="Groupe 286"/>
          <p:cNvGrpSpPr>
            <a:grpSpLocks/>
          </p:cNvGrpSpPr>
          <p:nvPr/>
        </p:nvGrpSpPr>
        <p:grpSpPr bwMode="auto">
          <a:xfrm>
            <a:off x="8186738" y="4508500"/>
            <a:ext cx="144462" cy="661988"/>
            <a:chOff x="11964191" y="6163470"/>
            <a:chExt cx="201614" cy="927100"/>
          </a:xfrm>
        </p:grpSpPr>
        <p:sp>
          <p:nvSpPr>
            <p:cNvPr id="7258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59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0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1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7262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7213" name="Rectangle 292"/>
          <p:cNvSpPr>
            <a:spLocks noChangeArrowheads="1"/>
          </p:cNvSpPr>
          <p:nvPr/>
        </p:nvSpPr>
        <p:spPr bwMode="auto">
          <a:xfrm>
            <a:off x="8186738" y="4273550"/>
            <a:ext cx="4143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grpSp>
        <p:nvGrpSpPr>
          <p:cNvPr id="165" name="Group 7"/>
          <p:cNvGrpSpPr>
            <a:grpSpLocks/>
          </p:cNvGrpSpPr>
          <p:nvPr/>
        </p:nvGrpSpPr>
        <p:grpSpPr bwMode="auto">
          <a:xfrm>
            <a:off x="6903710" y="5366423"/>
            <a:ext cx="189366" cy="779204"/>
            <a:chOff x="386" y="2886"/>
            <a:chExt cx="392" cy="1069"/>
          </a:xfrm>
          <a:solidFill>
            <a:schemeClr val="bg1"/>
          </a:solidFill>
        </p:grpSpPr>
        <p:sp>
          <p:nvSpPr>
            <p:cNvPr id="270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67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72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3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4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5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7215" name="Rectangle 244"/>
          <p:cNvSpPr>
            <a:spLocks noChangeArrowheads="1"/>
          </p:cNvSpPr>
          <p:nvPr/>
        </p:nvSpPr>
        <p:spPr bwMode="auto">
          <a:xfrm>
            <a:off x="6716713" y="5918200"/>
            <a:ext cx="388937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grpSp>
        <p:nvGrpSpPr>
          <p:cNvPr id="172" name="Groupe 287"/>
          <p:cNvGrpSpPr>
            <a:grpSpLocks/>
          </p:cNvGrpSpPr>
          <p:nvPr/>
        </p:nvGrpSpPr>
        <p:grpSpPr bwMode="auto">
          <a:xfrm>
            <a:off x="1114425" y="4794250"/>
            <a:ext cx="3937000" cy="1401763"/>
            <a:chOff x="1559859" y="6711405"/>
            <a:chExt cx="5513099" cy="1962139"/>
          </a:xfrm>
        </p:grpSpPr>
        <p:sp>
          <p:nvSpPr>
            <p:cNvPr id="7253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5472381" y="6758070"/>
              <a:ext cx="297885" cy="18599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913837">
                <a:defRPr/>
              </a:pPr>
              <a:endParaRPr lang="fr-FR"/>
            </a:p>
          </p:txBody>
        </p:sp>
        <p:grpSp>
          <p:nvGrpSpPr>
            <p:cNvPr id="174" name="Groupe 28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80" name="Larme 279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defTabSz="913837">
                  <a:defRPr/>
                </a:pPr>
                <a:endParaRPr lang="fr-FR"/>
              </a:p>
            </p:txBody>
          </p:sp>
        </p:grpSp>
        <p:cxnSp>
          <p:nvCxnSpPr>
            <p:cNvPr id="7256" name="Connecteur droit 285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257" name="Connecteur droit 286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1324" name="AutoShape 172"/>
          <p:cNvSpPr>
            <a:spLocks noChangeAspect="1" noChangeArrowheads="1"/>
          </p:cNvSpPr>
          <p:nvPr/>
        </p:nvSpPr>
        <p:spPr bwMode="auto">
          <a:xfrm rot="-5400000">
            <a:off x="2281238" y="2670175"/>
            <a:ext cx="400050" cy="84772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B05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grpSp>
        <p:nvGrpSpPr>
          <p:cNvPr id="189" name="Groupe 213"/>
          <p:cNvGrpSpPr>
            <a:grpSpLocks/>
          </p:cNvGrpSpPr>
          <p:nvPr/>
        </p:nvGrpSpPr>
        <p:grpSpPr bwMode="auto">
          <a:xfrm>
            <a:off x="2101850" y="4860925"/>
            <a:ext cx="4689475" cy="1752600"/>
            <a:chOff x="2101850" y="4860925"/>
            <a:chExt cx="4689475" cy="1752600"/>
          </a:xfrm>
        </p:grpSpPr>
        <p:sp>
          <p:nvSpPr>
            <p:cNvPr id="7250" name="AutoShape 166"/>
            <p:cNvSpPr>
              <a:spLocks noChangeAspect="1" noChangeArrowheads="1"/>
            </p:cNvSpPr>
            <p:nvPr/>
          </p:nvSpPr>
          <p:spPr bwMode="auto">
            <a:xfrm rot="5400000">
              <a:off x="6165057" y="4806156"/>
              <a:ext cx="571500" cy="681037"/>
            </a:xfrm>
            <a:prstGeom prst="leftArrow">
              <a:avLst>
                <a:gd name="adj1" fmla="val 50000"/>
                <a:gd name="adj2" fmla="val 26574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7251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2324100" y="5991225"/>
              <a:ext cx="400050" cy="84455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/>
              <a:endParaRPr lang="fr-FR" sz="1000" b="1"/>
            </a:p>
          </p:txBody>
        </p:sp>
        <p:sp>
          <p:nvSpPr>
            <p:cNvPr id="7252" name="AutoShape 172"/>
            <p:cNvSpPr>
              <a:spLocks noChangeAspect="1" noChangeArrowheads="1"/>
            </p:cNvSpPr>
            <p:nvPr/>
          </p:nvSpPr>
          <p:spPr bwMode="auto">
            <a:xfrm>
              <a:off x="4421188" y="4975225"/>
              <a:ext cx="644525" cy="915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FF0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algn="ctr" defTabSz="912813"/>
              <a:endParaRPr lang="fr-FR" sz="1000" b="1"/>
            </a:p>
          </p:txBody>
        </p:sp>
      </p:grpSp>
      <p:sp>
        <p:nvSpPr>
          <p:cNvPr id="7219" name="Rectangle 251"/>
          <p:cNvSpPr>
            <a:spLocks noChangeArrowheads="1"/>
          </p:cNvSpPr>
          <p:nvPr/>
        </p:nvSpPr>
        <p:spPr bwMode="auto">
          <a:xfrm>
            <a:off x="1111250" y="1590675"/>
            <a:ext cx="854075" cy="241300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sp>
        <p:nvSpPr>
          <p:cNvPr id="7220" name="Rectangle 251"/>
          <p:cNvSpPr>
            <a:spLocks noChangeArrowheads="1"/>
          </p:cNvSpPr>
          <p:nvPr/>
        </p:nvSpPr>
        <p:spPr bwMode="auto">
          <a:xfrm>
            <a:off x="1141413" y="4848225"/>
            <a:ext cx="854075" cy="242888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grpSp>
        <p:nvGrpSpPr>
          <p:cNvPr id="196" name="Group 7"/>
          <p:cNvGrpSpPr>
            <a:grpSpLocks/>
          </p:cNvGrpSpPr>
          <p:nvPr/>
        </p:nvGrpSpPr>
        <p:grpSpPr bwMode="auto">
          <a:xfrm>
            <a:off x="4150794" y="4839674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66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01" name="Group 9"/>
            <p:cNvGrpSpPr>
              <a:grpSpLocks/>
            </p:cNvGrpSpPr>
            <p:nvPr/>
          </p:nvGrpSpPr>
          <p:grpSpPr bwMode="auto">
            <a:xfrm>
              <a:off x="398" y="2896"/>
              <a:ext cx="368" cy="1024"/>
              <a:chOff x="392" y="2910"/>
              <a:chExt cx="368" cy="1347"/>
            </a:xfrm>
            <a:grpFill/>
          </p:grpSpPr>
          <p:sp>
            <p:nvSpPr>
              <p:cNvPr id="168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69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1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03" name="Group 7"/>
          <p:cNvGrpSpPr>
            <a:grpSpLocks/>
          </p:cNvGrpSpPr>
          <p:nvPr/>
        </p:nvGrpSpPr>
        <p:grpSpPr bwMode="auto">
          <a:xfrm>
            <a:off x="4150794" y="5495656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08" name="Group 9"/>
            <p:cNvGrpSpPr>
              <a:grpSpLocks/>
            </p:cNvGrpSpPr>
            <p:nvPr/>
          </p:nvGrpSpPr>
          <p:grpSpPr bwMode="auto">
            <a:xfrm>
              <a:off x="398" y="2895"/>
              <a:ext cx="368" cy="1024"/>
              <a:chOff x="392" y="2910"/>
              <a:chExt cx="368" cy="1347"/>
            </a:xfrm>
            <a:grpFill/>
          </p:grpSpPr>
          <p:sp>
            <p:nvSpPr>
              <p:cNvPr id="175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76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84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09" name="Group 7"/>
          <p:cNvGrpSpPr>
            <a:grpSpLocks/>
          </p:cNvGrpSpPr>
          <p:nvPr/>
        </p:nvGrpSpPr>
        <p:grpSpPr bwMode="auto">
          <a:xfrm>
            <a:off x="4084533" y="1553135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195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10" name="Group 9"/>
            <p:cNvGrpSpPr>
              <a:grpSpLocks/>
            </p:cNvGrpSpPr>
            <p:nvPr/>
          </p:nvGrpSpPr>
          <p:grpSpPr bwMode="auto">
            <a:xfrm>
              <a:off x="398" y="2895"/>
              <a:ext cx="368" cy="1024"/>
              <a:chOff x="392" y="2910"/>
              <a:chExt cx="368" cy="1347"/>
            </a:xfrm>
            <a:grpFill/>
          </p:grpSpPr>
          <p:sp>
            <p:nvSpPr>
              <p:cNvPr id="197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8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9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0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211" name="Group 7"/>
          <p:cNvGrpSpPr>
            <a:grpSpLocks/>
          </p:cNvGrpSpPr>
          <p:nvPr/>
        </p:nvGrpSpPr>
        <p:grpSpPr bwMode="auto">
          <a:xfrm>
            <a:off x="4084533" y="2209117"/>
            <a:ext cx="162789" cy="626848"/>
            <a:chOff x="386" y="2886"/>
            <a:chExt cx="392" cy="1069"/>
          </a:xfrm>
          <a:solidFill>
            <a:schemeClr val="bg1"/>
          </a:solidFill>
        </p:grpSpPr>
        <p:sp>
          <p:nvSpPr>
            <p:cNvPr id="202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212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  <a:grpFill/>
          </p:grpSpPr>
          <p:sp>
            <p:nvSpPr>
              <p:cNvPr id="204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5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6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7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722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smtClean="0"/>
              <a:t>Voyager II</a:t>
            </a:r>
          </a:p>
        </p:txBody>
      </p:sp>
      <p:grpSp>
        <p:nvGrpSpPr>
          <p:cNvPr id="221" name="Group 232"/>
          <p:cNvGrpSpPr>
            <a:grpSpLocks noChangeAspect="1"/>
          </p:cNvGrpSpPr>
          <p:nvPr/>
        </p:nvGrpSpPr>
        <p:grpSpPr bwMode="auto">
          <a:xfrm>
            <a:off x="5791599" y="1578131"/>
            <a:ext cx="236384" cy="378686"/>
            <a:chOff x="2003" y="4753"/>
            <a:chExt cx="201" cy="322"/>
          </a:xfrm>
        </p:grpSpPr>
        <p:sp>
          <p:nvSpPr>
            <p:cNvPr id="222" name="Rectangle 233"/>
            <p:cNvSpPr>
              <a:spLocks noChangeAspect="1" noChangeArrowheads="1"/>
            </p:cNvSpPr>
            <p:nvPr/>
          </p:nvSpPr>
          <p:spPr bwMode="auto">
            <a:xfrm rot="-2878536">
              <a:off x="1945" y="4831"/>
              <a:ext cx="322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23" name="Group 234"/>
            <p:cNvGrpSpPr>
              <a:grpSpLocks noChangeAspect="1"/>
            </p:cNvGrpSpPr>
            <p:nvPr/>
          </p:nvGrpSpPr>
          <p:grpSpPr bwMode="auto">
            <a:xfrm rot="16239241" flipV="1">
              <a:off x="1995" y="4930"/>
              <a:ext cx="110" cy="93"/>
              <a:chOff x="923" y="1440"/>
              <a:chExt cx="136" cy="127"/>
            </a:xfrm>
          </p:grpSpPr>
          <p:sp>
            <p:nvSpPr>
              <p:cNvPr id="227" name="Line 235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8" name="Oval 236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4" name="Group 237"/>
            <p:cNvGrpSpPr>
              <a:grpSpLocks noChangeAspect="1"/>
            </p:cNvGrpSpPr>
            <p:nvPr/>
          </p:nvGrpSpPr>
          <p:grpSpPr bwMode="auto">
            <a:xfrm rot="16239241" flipV="1">
              <a:off x="2103" y="4810"/>
              <a:ext cx="110" cy="93"/>
              <a:chOff x="923" y="1440"/>
              <a:chExt cx="136" cy="127"/>
            </a:xfrm>
          </p:grpSpPr>
          <p:sp>
            <p:nvSpPr>
              <p:cNvPr id="225" name="Line 238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6" name="Oval 239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29" name="Rectangle 256"/>
          <p:cNvSpPr>
            <a:spLocks noChangeArrowheads="1"/>
          </p:cNvSpPr>
          <p:nvPr/>
        </p:nvSpPr>
        <p:spPr bwMode="auto">
          <a:xfrm>
            <a:off x="5469652" y="1474571"/>
            <a:ext cx="484428" cy="26161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BPD</a:t>
            </a:r>
          </a:p>
        </p:txBody>
      </p:sp>
      <p:sp>
        <p:nvSpPr>
          <p:cNvPr id="230" name="Rectangle 285"/>
          <p:cNvSpPr>
            <a:spLocks noChangeArrowheads="1"/>
          </p:cNvSpPr>
          <p:nvPr/>
        </p:nvSpPr>
        <p:spPr bwMode="auto">
          <a:xfrm>
            <a:off x="5660109" y="1169552"/>
            <a:ext cx="476412" cy="26161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FRD</a:t>
            </a:r>
          </a:p>
        </p:txBody>
      </p:sp>
      <p:grpSp>
        <p:nvGrpSpPr>
          <p:cNvPr id="231" name="Group 117"/>
          <p:cNvGrpSpPr>
            <a:grpSpLocks noChangeAspect="1"/>
          </p:cNvGrpSpPr>
          <p:nvPr/>
        </p:nvGrpSpPr>
        <p:grpSpPr bwMode="auto">
          <a:xfrm rot="-2680404">
            <a:off x="5968440" y="1312029"/>
            <a:ext cx="623827" cy="156896"/>
            <a:chOff x="364" y="1406"/>
            <a:chExt cx="703" cy="194"/>
          </a:xfrm>
        </p:grpSpPr>
        <p:sp>
          <p:nvSpPr>
            <p:cNvPr id="232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33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234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244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5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35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242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3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36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240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41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37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238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9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246" name="Group 7"/>
          <p:cNvGrpSpPr>
            <a:grpSpLocks noChangeAspect="1"/>
          </p:cNvGrpSpPr>
          <p:nvPr/>
        </p:nvGrpSpPr>
        <p:grpSpPr bwMode="auto">
          <a:xfrm rot="2460000">
            <a:off x="7539085" y="2032552"/>
            <a:ext cx="219296" cy="902130"/>
            <a:chOff x="386" y="2886"/>
            <a:chExt cx="392" cy="1069"/>
          </a:xfrm>
        </p:grpSpPr>
        <p:sp>
          <p:nvSpPr>
            <p:cNvPr id="24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48" name="Group 9"/>
            <p:cNvGrpSpPr>
              <a:grpSpLocks/>
            </p:cNvGrpSpPr>
            <p:nvPr/>
          </p:nvGrpSpPr>
          <p:grpSpPr bwMode="auto">
            <a:xfrm>
              <a:off x="398" y="2896"/>
              <a:ext cx="368" cy="1024"/>
              <a:chOff x="392" y="2910"/>
              <a:chExt cx="368" cy="1347"/>
            </a:xfrm>
          </p:grpSpPr>
          <p:sp>
            <p:nvSpPr>
              <p:cNvPr id="24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 animBg="1"/>
      <p:bldP spid="11288" grpId="0" animBg="1"/>
      <p:bldP spid="10270" grpId="0" animBg="1"/>
      <p:bldP spid="11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 rot="-5400000">
            <a:off x="4633913" y="-995363"/>
            <a:ext cx="0" cy="882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" name="Groupe 288"/>
          <p:cNvGrpSpPr>
            <a:grpSpLocks/>
          </p:cNvGrpSpPr>
          <p:nvPr/>
        </p:nvGrpSpPr>
        <p:grpSpPr bwMode="auto">
          <a:xfrm>
            <a:off x="454025" y="1141413"/>
            <a:ext cx="4754563" cy="1819275"/>
            <a:chOff x="1559859" y="6711405"/>
            <a:chExt cx="5513099" cy="1962139"/>
          </a:xfrm>
        </p:grpSpPr>
        <p:sp>
          <p:nvSpPr>
            <p:cNvPr id="12368" name="Rectangle 37"/>
            <p:cNvSpPr>
              <a:spLocks noChangeAspect="1" noChangeArrowheads="1"/>
            </p:cNvSpPr>
            <p:nvPr/>
          </p:nvSpPr>
          <p:spPr bwMode="auto">
            <a:xfrm>
              <a:off x="1559859" y="6711405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473331" y="6759346"/>
              <a:ext cx="296364" cy="1859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837">
                <a:defRPr/>
              </a:pPr>
              <a:endParaRPr lang="en-US" dirty="0"/>
            </a:p>
          </p:txBody>
        </p:sp>
        <p:grpSp>
          <p:nvGrpSpPr>
            <p:cNvPr id="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5" name="Larme 294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  <p:sp>
            <p:nvSpPr>
              <p:cNvPr id="296" name="Ellipse 295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</p:grpSp>
        <p:cxnSp>
          <p:nvCxnSpPr>
            <p:cNvPr id="12371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72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2293" name="Rectangle 251"/>
          <p:cNvSpPr>
            <a:spLocks noChangeArrowheads="1"/>
          </p:cNvSpPr>
          <p:nvPr/>
        </p:nvSpPr>
        <p:spPr bwMode="auto">
          <a:xfrm>
            <a:off x="454025" y="11858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sp>
        <p:nvSpPr>
          <p:cNvPr id="12294" name="Rectangle 6"/>
          <p:cNvSpPr>
            <a:spLocks noChangeAspect="1" noChangeArrowheads="1"/>
          </p:cNvSpPr>
          <p:nvPr/>
        </p:nvSpPr>
        <p:spPr bwMode="auto">
          <a:xfrm>
            <a:off x="5248275" y="1162050"/>
            <a:ext cx="3101975" cy="179705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295" name="Rectangle 7"/>
          <p:cNvSpPr>
            <a:spLocks noChangeAspect="1" noChangeArrowheads="1"/>
          </p:cNvSpPr>
          <p:nvPr/>
        </p:nvSpPr>
        <p:spPr bwMode="auto">
          <a:xfrm rot="2643322">
            <a:off x="5763832" y="1431925"/>
            <a:ext cx="1268412" cy="1266825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296" name="Line 8"/>
          <p:cNvSpPr>
            <a:spLocks noChangeAspect="1" noChangeShapeType="1"/>
          </p:cNvSpPr>
          <p:nvPr/>
        </p:nvSpPr>
        <p:spPr bwMode="auto">
          <a:xfrm>
            <a:off x="7287387" y="2046288"/>
            <a:ext cx="10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7629525" y="1250465"/>
            <a:ext cx="633413" cy="633412"/>
            <a:chOff x="2838" y="2638"/>
            <a:chExt cx="453" cy="453"/>
          </a:xfrm>
          <a:noFill/>
        </p:grpSpPr>
        <p:sp>
          <p:nvSpPr>
            <p:cNvPr id="11428" name="Oval 10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29" name="AutoShape 11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298" name="Text Box 35"/>
          <p:cNvSpPr txBox="1">
            <a:spLocks noChangeArrowheads="1"/>
          </p:cNvSpPr>
          <p:nvPr/>
        </p:nvSpPr>
        <p:spPr bwMode="auto">
          <a:xfrm>
            <a:off x="2930525" y="547688"/>
            <a:ext cx="305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US" sz="1600" b="1" i="1" dirty="0" err="1" smtClean="0">
                <a:solidFill>
                  <a:schemeClr val="tx2"/>
                </a:solidFill>
              </a:rPr>
              <a:t>Echangeur</a:t>
            </a:r>
            <a:r>
              <a:rPr lang="en-US" sz="1600" b="1" i="1" dirty="0" smtClean="0">
                <a:solidFill>
                  <a:schemeClr val="tx2"/>
                </a:solidFill>
              </a:rPr>
              <a:t> à plaques</a:t>
            </a:r>
          </a:p>
          <a:p>
            <a:pPr defTabSz="912813"/>
            <a:r>
              <a:rPr lang="en-US" sz="1600" b="1" i="1" dirty="0" smtClean="0">
                <a:solidFill>
                  <a:schemeClr val="tx2"/>
                </a:solidFill>
              </a:rPr>
              <a:t>275-300-350-400-500-600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grpSp>
        <p:nvGrpSpPr>
          <p:cNvPr id="5" name="Groupe 255"/>
          <p:cNvGrpSpPr/>
          <p:nvPr/>
        </p:nvGrpSpPr>
        <p:grpSpPr>
          <a:xfrm>
            <a:off x="4562475" y="1228725"/>
            <a:ext cx="4300538" cy="1736725"/>
            <a:chOff x="4562475" y="1228725"/>
            <a:chExt cx="4300538" cy="1736725"/>
          </a:xfrm>
        </p:grpSpPr>
        <p:sp>
          <p:nvSpPr>
            <p:cNvPr id="11277" name="AutoShape 178"/>
            <p:cNvSpPr>
              <a:spLocks noChangeAspect="1" noChangeArrowheads="1"/>
            </p:cNvSpPr>
            <p:nvPr/>
          </p:nvSpPr>
          <p:spPr bwMode="auto">
            <a:xfrm rot="2602065">
              <a:off x="5571998" y="1574886"/>
              <a:ext cx="1778000" cy="681038"/>
            </a:xfrm>
            <a:prstGeom prst="leftArrow">
              <a:avLst>
                <a:gd name="adj1" fmla="val 50000"/>
                <a:gd name="adj2" fmla="val 65268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8" name="AutoShape 199"/>
            <p:cNvSpPr>
              <a:spLocks noChangeAspect="1" noChangeArrowheads="1"/>
            </p:cNvSpPr>
            <p:nvPr/>
          </p:nvSpPr>
          <p:spPr bwMode="auto">
            <a:xfrm>
              <a:off x="4562475" y="1228725"/>
              <a:ext cx="454025" cy="661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/>
            </a:p>
          </p:txBody>
        </p:sp>
        <p:sp>
          <p:nvSpPr>
            <p:cNvPr id="11281" name="AutoShape 209"/>
            <p:cNvSpPr>
              <a:spLocks noChangeAspect="1" noChangeArrowheads="1"/>
            </p:cNvSpPr>
            <p:nvPr/>
          </p:nvSpPr>
          <p:spPr bwMode="auto">
            <a:xfrm>
              <a:off x="8521700" y="2166938"/>
              <a:ext cx="341313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>
                <a:defRPr/>
              </a:pPr>
              <a:endParaRPr lang="fr-FR" sz="1000" b="1"/>
            </a:p>
          </p:txBody>
        </p:sp>
      </p:grpSp>
      <p:grpSp>
        <p:nvGrpSpPr>
          <p:cNvPr id="14" name="Group 30"/>
          <p:cNvGrpSpPr>
            <a:grpSpLocks/>
          </p:cNvGrpSpPr>
          <p:nvPr/>
        </p:nvGrpSpPr>
        <p:grpSpPr bwMode="auto">
          <a:xfrm flipH="1">
            <a:off x="8370446" y="1221568"/>
            <a:ext cx="144009" cy="662214"/>
            <a:chOff x="342" y="3262"/>
            <a:chExt cx="127" cy="584"/>
          </a:xfrm>
          <a:noFill/>
        </p:grpSpPr>
        <p:sp>
          <p:nvSpPr>
            <p:cNvPr id="21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11" name="Rectangle 238"/>
          <p:cNvSpPr>
            <a:spLocks noChangeArrowheads="1"/>
          </p:cNvSpPr>
          <p:nvPr/>
        </p:nvSpPr>
        <p:spPr bwMode="auto">
          <a:xfrm>
            <a:off x="7750175" y="1479550"/>
            <a:ext cx="415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12312" name="Rectangle 246"/>
          <p:cNvSpPr>
            <a:spLocks noChangeArrowheads="1"/>
          </p:cNvSpPr>
          <p:nvPr/>
        </p:nvSpPr>
        <p:spPr bwMode="auto">
          <a:xfrm>
            <a:off x="7775575" y="2587625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13" name="Rectangle 247"/>
          <p:cNvSpPr>
            <a:spLocks noChangeArrowheads="1"/>
          </p:cNvSpPr>
          <p:nvPr/>
        </p:nvSpPr>
        <p:spPr bwMode="auto">
          <a:xfrm>
            <a:off x="8307388" y="1020763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12314" name="Rectangle 252"/>
          <p:cNvSpPr>
            <a:spLocks noChangeArrowheads="1"/>
          </p:cNvSpPr>
          <p:nvPr/>
        </p:nvSpPr>
        <p:spPr bwMode="auto">
          <a:xfrm>
            <a:off x="6198489" y="1347788"/>
            <a:ext cx="42386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12315" name="Rectangle 255"/>
          <p:cNvSpPr>
            <a:spLocks noChangeArrowheads="1"/>
          </p:cNvSpPr>
          <p:nvPr/>
        </p:nvSpPr>
        <p:spPr bwMode="auto">
          <a:xfrm>
            <a:off x="5275326" y="1481011"/>
            <a:ext cx="4397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</a:rPr>
              <a:t>BPD</a:t>
            </a:r>
          </a:p>
        </p:txBody>
      </p:sp>
      <p:grpSp>
        <p:nvGrpSpPr>
          <p:cNvPr id="18" name="Group 20"/>
          <p:cNvGrpSpPr>
            <a:grpSpLocks noChangeAspect="1"/>
          </p:cNvGrpSpPr>
          <p:nvPr/>
        </p:nvGrpSpPr>
        <p:grpSpPr bwMode="auto">
          <a:xfrm rot="16200000">
            <a:off x="4745831" y="1494146"/>
            <a:ext cx="750888" cy="190500"/>
            <a:chOff x="364" y="1406"/>
            <a:chExt cx="703" cy="194"/>
          </a:xfrm>
          <a:noFill/>
        </p:grpSpPr>
        <p:sp>
          <p:nvSpPr>
            <p:cNvPr id="11383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9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20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5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6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1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3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4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2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91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2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3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89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90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24" name="Group 20"/>
          <p:cNvGrpSpPr>
            <a:grpSpLocks noChangeAspect="1"/>
          </p:cNvGrpSpPr>
          <p:nvPr/>
        </p:nvGrpSpPr>
        <p:grpSpPr bwMode="auto">
          <a:xfrm rot="18984615">
            <a:off x="4297363" y="2339490"/>
            <a:ext cx="752475" cy="190500"/>
            <a:chOff x="364" y="1406"/>
            <a:chExt cx="703" cy="194"/>
          </a:xfrm>
          <a:noFill/>
        </p:grpSpPr>
        <p:sp>
          <p:nvSpPr>
            <p:cNvPr id="11369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5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26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81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82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9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80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8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7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8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9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75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76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2320" name="Connecteur droit 277"/>
          <p:cNvCxnSpPr>
            <a:cxnSpLocks noChangeShapeType="1"/>
          </p:cNvCxnSpPr>
          <p:nvPr/>
        </p:nvCxnSpPr>
        <p:spPr bwMode="auto">
          <a:xfrm rot="10800000" flipV="1">
            <a:off x="4283075" y="2051050"/>
            <a:ext cx="925513" cy="890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30" name="Groupe 260"/>
          <p:cNvGrpSpPr/>
          <p:nvPr/>
        </p:nvGrpSpPr>
        <p:grpSpPr>
          <a:xfrm>
            <a:off x="1712913" y="1882775"/>
            <a:ext cx="2989262" cy="1325563"/>
            <a:chOff x="1712913" y="1882775"/>
            <a:chExt cx="2989262" cy="1325563"/>
          </a:xfrm>
        </p:grpSpPr>
        <p:sp>
          <p:nvSpPr>
            <p:cNvPr id="12292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1935957" y="2585244"/>
              <a:ext cx="400050" cy="846137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2321" name="AutoShape 207"/>
            <p:cNvSpPr>
              <a:spLocks noChangeAspect="1" noChangeArrowheads="1"/>
            </p:cNvSpPr>
            <p:nvPr/>
          </p:nvSpPr>
          <p:spPr bwMode="auto">
            <a:xfrm rot="13820615" flipH="1">
              <a:off x="4179888" y="1882775"/>
              <a:ext cx="522288" cy="522287"/>
            </a:xfrm>
            <a:prstGeom prst="leftArrow">
              <a:avLst>
                <a:gd name="adj1" fmla="val 52509"/>
                <a:gd name="adj2" fmla="val 66107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31" name="Groupe 256"/>
          <p:cNvGrpSpPr/>
          <p:nvPr/>
        </p:nvGrpSpPr>
        <p:grpSpPr>
          <a:xfrm>
            <a:off x="4279900" y="1109663"/>
            <a:ext cx="4708525" cy="2132012"/>
            <a:chOff x="4279900" y="1109663"/>
            <a:chExt cx="4708525" cy="2132012"/>
          </a:xfrm>
        </p:grpSpPr>
        <p:sp>
          <p:nvSpPr>
            <p:cNvPr id="11276" name="AutoShape 176"/>
            <p:cNvSpPr>
              <a:spLocks noChangeAspect="1" noChangeArrowheads="1"/>
            </p:cNvSpPr>
            <p:nvPr/>
          </p:nvSpPr>
          <p:spPr bwMode="auto">
            <a:xfrm rot="8002065">
              <a:off x="5636609" y="1681957"/>
              <a:ext cx="1776413" cy="679450"/>
            </a:xfrm>
            <a:prstGeom prst="leftArrow">
              <a:avLst>
                <a:gd name="adj1" fmla="val 50000"/>
                <a:gd name="adj2" fmla="val 65362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04" name="AutoShape 207"/>
            <p:cNvSpPr>
              <a:spLocks noChangeAspect="1" noChangeArrowheads="1"/>
            </p:cNvSpPr>
            <p:nvPr/>
          </p:nvSpPr>
          <p:spPr bwMode="auto">
            <a:xfrm flipH="1">
              <a:off x="4991100" y="2239963"/>
              <a:ext cx="412750" cy="677862"/>
            </a:xfrm>
            <a:prstGeom prst="leftArrow">
              <a:avLst>
                <a:gd name="adj1" fmla="val 52509"/>
                <a:gd name="adj2" fmla="val 66106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280" name="AutoShape 208"/>
            <p:cNvSpPr>
              <a:spLocks noChangeAspect="1" noChangeArrowheads="1"/>
            </p:cNvSpPr>
            <p:nvPr/>
          </p:nvSpPr>
          <p:spPr bwMode="auto">
            <a:xfrm flipH="1">
              <a:off x="8647113" y="1109663"/>
              <a:ext cx="341312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2322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521994" y="2566194"/>
              <a:ext cx="433387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192" name="Groupe 288"/>
          <p:cNvGrpSpPr>
            <a:grpSpLocks/>
          </p:cNvGrpSpPr>
          <p:nvPr/>
        </p:nvGrpSpPr>
        <p:grpSpPr bwMode="auto">
          <a:xfrm>
            <a:off x="482600" y="4298950"/>
            <a:ext cx="4756150" cy="1841500"/>
            <a:chOff x="1559859" y="6711405"/>
            <a:chExt cx="5513099" cy="1973255"/>
          </a:xfrm>
        </p:grpSpPr>
        <p:sp>
          <p:nvSpPr>
            <p:cNvPr id="12363" name="Rectangle 37"/>
            <p:cNvSpPr>
              <a:spLocks noChangeAspect="1" noChangeArrowheads="1"/>
            </p:cNvSpPr>
            <p:nvPr/>
          </p:nvSpPr>
          <p:spPr bwMode="auto">
            <a:xfrm>
              <a:off x="1559859" y="6722521"/>
              <a:ext cx="5513099" cy="1962139"/>
            </a:xfrm>
            <a:prstGeom prst="rect">
              <a:avLst/>
            </a:prstGeom>
            <a:solidFill>
              <a:schemeClr val="bg1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5472025" y="6759035"/>
              <a:ext cx="298105" cy="18592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837">
                <a:defRPr/>
              </a:pPr>
              <a:endParaRPr lang="en-US" dirty="0"/>
            </a:p>
          </p:txBody>
        </p:sp>
        <p:grpSp>
          <p:nvGrpSpPr>
            <p:cNvPr id="193" name="Groupe 291"/>
            <p:cNvGrpSpPr/>
            <p:nvPr/>
          </p:nvGrpSpPr>
          <p:grpSpPr>
            <a:xfrm rot="5400000">
              <a:off x="4129039" y="7027121"/>
              <a:ext cx="1154372" cy="1237129"/>
              <a:chOff x="3172470" y="7348822"/>
              <a:chExt cx="1154372" cy="1237129"/>
            </a:xfrm>
            <a:solidFill>
              <a:schemeClr val="bg1">
                <a:lumMod val="85000"/>
              </a:schemeClr>
            </a:solidFill>
          </p:grpSpPr>
          <p:sp>
            <p:nvSpPr>
              <p:cNvPr id="292" name="Larme 291"/>
              <p:cNvSpPr/>
              <p:nvPr/>
            </p:nvSpPr>
            <p:spPr bwMode="auto">
              <a:xfrm rot="16200000" flipH="1">
                <a:off x="3131091" y="7390201"/>
                <a:ext cx="1237129" cy="1154372"/>
              </a:xfrm>
              <a:prstGeom prst="teardrop">
                <a:avLst/>
              </a:prstGeom>
              <a:grp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  <p:sp>
            <p:nvSpPr>
              <p:cNvPr id="293" name="Ellipse 292"/>
              <p:cNvSpPr/>
              <p:nvPr/>
            </p:nvSpPr>
            <p:spPr bwMode="auto">
              <a:xfrm>
                <a:off x="3509683" y="7659132"/>
                <a:ext cx="524435" cy="568948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3837">
                  <a:defRPr/>
                </a:pPr>
                <a:endParaRPr lang="en-US" dirty="0"/>
              </a:p>
            </p:txBody>
          </p:sp>
        </p:grpSp>
        <p:cxnSp>
          <p:nvCxnSpPr>
            <p:cNvPr id="12366" name="Connecteur droit 292"/>
            <p:cNvCxnSpPr>
              <a:cxnSpLocks noChangeShapeType="1"/>
            </p:cNvCxnSpPr>
            <p:nvPr/>
          </p:nvCxnSpPr>
          <p:spPr bwMode="auto">
            <a:xfrm rot="5400000">
              <a:off x="2014757" y="7704454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67" name="Connecteur droit 293"/>
            <p:cNvCxnSpPr>
              <a:cxnSpLocks noChangeShapeType="1"/>
            </p:cNvCxnSpPr>
            <p:nvPr/>
          </p:nvCxnSpPr>
          <p:spPr bwMode="auto">
            <a:xfrm rot="5400000">
              <a:off x="3118570" y="7678907"/>
              <a:ext cx="1936592" cy="15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2325" name="Rectangle 251"/>
          <p:cNvSpPr>
            <a:spLocks noChangeArrowheads="1"/>
          </p:cNvSpPr>
          <p:nvPr/>
        </p:nvSpPr>
        <p:spPr bwMode="auto">
          <a:xfrm>
            <a:off x="482600" y="4348163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ROOFTOP</a:t>
            </a:r>
          </a:p>
        </p:txBody>
      </p:sp>
      <p:grpSp>
        <p:nvGrpSpPr>
          <p:cNvPr id="194" name="Group 20"/>
          <p:cNvGrpSpPr>
            <a:grpSpLocks noChangeAspect="1"/>
          </p:cNvGrpSpPr>
          <p:nvPr/>
        </p:nvGrpSpPr>
        <p:grpSpPr bwMode="auto">
          <a:xfrm rot="-5400000">
            <a:off x="4774406" y="4714082"/>
            <a:ext cx="752475" cy="188912"/>
            <a:chOff x="364" y="1406"/>
            <a:chExt cx="703" cy="194"/>
          </a:xfrm>
          <a:noFill/>
        </p:grpSpPr>
        <p:sp>
          <p:nvSpPr>
            <p:cNvPr id="11350" name="Rectangle 21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95" name="Group 22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196" name="Group 23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6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63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97" name="Group 26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60" name="Line 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61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199" name="Group 29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58" name="Line 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59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04" name="Group 32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56" name="Line 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57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cxnSp>
        <p:nvCxnSpPr>
          <p:cNvPr id="12328" name="Connecteur droit 329"/>
          <p:cNvCxnSpPr>
            <a:cxnSpLocks noChangeShapeType="1"/>
            <a:stCxn id="12363" idx="3"/>
          </p:cNvCxnSpPr>
          <p:nvPr/>
        </p:nvCxnSpPr>
        <p:spPr bwMode="auto">
          <a:xfrm flipH="1">
            <a:off x="4264025" y="5224463"/>
            <a:ext cx="974725" cy="8985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2330" name="Text Box 34"/>
          <p:cNvSpPr txBox="1">
            <a:spLocks noChangeArrowheads="1"/>
          </p:cNvSpPr>
          <p:nvPr/>
        </p:nvSpPr>
        <p:spPr bwMode="auto">
          <a:xfrm>
            <a:off x="2889250" y="3702050"/>
            <a:ext cx="3371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</a:t>
            </a:r>
          </a:p>
          <a:p>
            <a:pPr defTabSz="912813"/>
            <a:r>
              <a:rPr lang="en-US" sz="1600" b="1" i="1" dirty="0" smtClean="0">
                <a:solidFill>
                  <a:schemeClr val="tx2"/>
                </a:solidFill>
              </a:rPr>
              <a:t>275-300-350-400-500-600</a:t>
            </a:r>
            <a:endParaRPr lang="en-US" sz="1600" b="1" i="1" dirty="0">
              <a:solidFill>
                <a:schemeClr val="tx2"/>
              </a:solidFill>
            </a:endParaRPr>
          </a:p>
        </p:txBody>
      </p:sp>
      <p:sp>
        <p:nvSpPr>
          <p:cNvPr id="12331" name="Rectangle 65"/>
          <p:cNvSpPr>
            <a:spLocks noChangeArrowheads="1"/>
          </p:cNvSpPr>
          <p:nvPr/>
        </p:nvSpPr>
        <p:spPr bwMode="auto">
          <a:xfrm>
            <a:off x="5270500" y="4351338"/>
            <a:ext cx="3100388" cy="17938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sp>
        <p:nvSpPr>
          <p:cNvPr id="12332" name="Line 66"/>
          <p:cNvSpPr>
            <a:spLocks noChangeShapeType="1"/>
          </p:cNvSpPr>
          <p:nvPr/>
        </p:nvSpPr>
        <p:spPr bwMode="auto">
          <a:xfrm>
            <a:off x="5270500" y="5233988"/>
            <a:ext cx="310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06" name="Group 67"/>
          <p:cNvGrpSpPr>
            <a:grpSpLocks/>
          </p:cNvGrpSpPr>
          <p:nvPr/>
        </p:nvGrpSpPr>
        <p:grpSpPr bwMode="auto">
          <a:xfrm>
            <a:off x="6251575" y="5399088"/>
            <a:ext cx="633413" cy="633412"/>
            <a:chOff x="2838" y="2638"/>
            <a:chExt cx="453" cy="453"/>
          </a:xfrm>
          <a:noFill/>
        </p:grpSpPr>
        <p:sp>
          <p:nvSpPr>
            <p:cNvPr id="11348" name="Oval 68"/>
            <p:cNvSpPr>
              <a:spLocks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49" name="AutoShape 69"/>
            <p:cNvSpPr>
              <a:spLocks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34" name="Rectangle 70"/>
          <p:cNvSpPr>
            <a:spLocks noChangeArrowheads="1"/>
          </p:cNvSpPr>
          <p:nvPr/>
        </p:nvSpPr>
        <p:spPr bwMode="auto">
          <a:xfrm>
            <a:off x="7361238" y="4375150"/>
            <a:ext cx="325437" cy="17462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454545"/>
              </a:gs>
              <a:gs pos="100000">
                <a:srgbClr val="969696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grpSp>
        <p:nvGrpSpPr>
          <p:cNvPr id="211" name="Group 74"/>
          <p:cNvGrpSpPr>
            <a:grpSpLocks/>
          </p:cNvGrpSpPr>
          <p:nvPr/>
        </p:nvGrpSpPr>
        <p:grpSpPr bwMode="auto">
          <a:xfrm>
            <a:off x="6337300" y="5053013"/>
            <a:ext cx="752475" cy="187325"/>
            <a:chOff x="364" y="1406"/>
            <a:chExt cx="703" cy="194"/>
          </a:xfrm>
          <a:noFill/>
        </p:grpSpPr>
        <p:sp>
          <p:nvSpPr>
            <p:cNvPr id="11334" name="Rectangle 75"/>
            <p:cNvSpPr>
              <a:spLocks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13" name="Group 76"/>
            <p:cNvGrpSpPr>
              <a:grpSpLocks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  <a:grpFill/>
          </p:grpSpPr>
          <p:grpSp>
            <p:nvGrpSpPr>
              <p:cNvPr id="223" name="Group 77"/>
              <p:cNvGrpSpPr>
                <a:grpSpLocks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7" name="Oval 79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25" name="Group 80"/>
              <p:cNvGrpSpPr>
                <a:grpSpLocks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4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5" name="Oval 82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30" name="Group 83"/>
              <p:cNvGrpSpPr>
                <a:grpSpLocks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3" name="Oval 85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grpSp>
            <p:nvGrpSpPr>
              <p:cNvPr id="232" name="Group 86"/>
              <p:cNvGrpSpPr>
                <a:grpSpLocks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  <a:grpFill/>
            </p:grpSpPr>
            <p:sp>
              <p:nvSpPr>
                <p:cNvPr id="1134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341" name="Oval 88"/>
                <p:cNvSpPr>
                  <a:spLocks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</p:grpSp>
      </p:grpSp>
      <p:grpSp>
        <p:nvGrpSpPr>
          <p:cNvPr id="237" name="Groupe 259"/>
          <p:cNvGrpSpPr/>
          <p:nvPr/>
        </p:nvGrpSpPr>
        <p:grpSpPr>
          <a:xfrm>
            <a:off x="1741488" y="4779963"/>
            <a:ext cx="5299075" cy="1590675"/>
            <a:chOff x="1741488" y="4779963"/>
            <a:chExt cx="5299075" cy="1590675"/>
          </a:xfrm>
        </p:grpSpPr>
        <p:sp>
          <p:nvSpPr>
            <p:cNvPr id="12324" name="AutoShape 172"/>
            <p:cNvSpPr>
              <a:spLocks noChangeAspect="1" noChangeArrowheads="1"/>
            </p:cNvSpPr>
            <p:nvPr/>
          </p:nvSpPr>
          <p:spPr bwMode="auto">
            <a:xfrm rot="-5400000">
              <a:off x="1963738" y="5746750"/>
              <a:ext cx="401638" cy="846137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B05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2336" name="AutoShape 197"/>
            <p:cNvSpPr>
              <a:spLocks noChangeAspect="1" noChangeArrowheads="1"/>
            </p:cNvSpPr>
            <p:nvPr/>
          </p:nvSpPr>
          <p:spPr bwMode="auto">
            <a:xfrm rot="5400000">
              <a:off x="6408738" y="4732338"/>
              <a:ext cx="584200" cy="679450"/>
            </a:xfrm>
            <a:prstGeom prst="leftArrow">
              <a:avLst>
                <a:gd name="adj1" fmla="val 50000"/>
                <a:gd name="adj2" fmla="val 26694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sp>
        <p:nvSpPr>
          <p:cNvPr id="12339" name="AutoShape 217"/>
          <p:cNvSpPr>
            <a:spLocks noChangeArrowheads="1"/>
          </p:cNvSpPr>
          <p:nvPr/>
        </p:nvSpPr>
        <p:spPr bwMode="auto">
          <a:xfrm>
            <a:off x="7431088" y="5041900"/>
            <a:ext cx="233362" cy="425450"/>
          </a:xfrm>
          <a:prstGeom prst="curvedUpArrow">
            <a:avLst>
              <a:gd name="adj1" fmla="val 20000"/>
              <a:gd name="adj2" fmla="val 40000"/>
              <a:gd name="adj3" fmla="val 607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endParaRPr lang="fr-FR"/>
          </a:p>
        </p:txBody>
      </p:sp>
      <p:grpSp>
        <p:nvGrpSpPr>
          <p:cNvPr id="239" name="Groupe 257"/>
          <p:cNvGrpSpPr/>
          <p:nvPr/>
        </p:nvGrpSpPr>
        <p:grpSpPr>
          <a:xfrm>
            <a:off x="4591050" y="4408488"/>
            <a:ext cx="4314825" cy="798512"/>
            <a:chOff x="4591050" y="4408488"/>
            <a:chExt cx="4314825" cy="798512"/>
          </a:xfrm>
        </p:grpSpPr>
        <p:sp>
          <p:nvSpPr>
            <p:cNvPr id="12326" name="AutoShape 199"/>
            <p:cNvSpPr>
              <a:spLocks noChangeAspect="1" noChangeArrowheads="1"/>
            </p:cNvSpPr>
            <p:nvPr/>
          </p:nvSpPr>
          <p:spPr bwMode="auto">
            <a:xfrm>
              <a:off x="4591050" y="4505325"/>
              <a:ext cx="455613" cy="661988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00FF00"/>
            </a:solidFill>
            <a:ln w="38100" cmpd="dbl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313" name="AutoShape 215"/>
            <p:cNvSpPr>
              <a:spLocks noChangeAspect="1" noChangeArrowheads="1"/>
            </p:cNvSpPr>
            <p:nvPr/>
          </p:nvSpPr>
          <p:spPr bwMode="auto">
            <a:xfrm>
              <a:off x="8551863" y="4408488"/>
              <a:ext cx="354012" cy="798512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6">
                <a:lumMod val="75000"/>
              </a:schemeClr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5" rIns="91429" bIns="45715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1315" name="AutoShape 170"/>
            <p:cNvSpPr>
              <a:spLocks noChangeAspect="1" noChangeArrowheads="1"/>
            </p:cNvSpPr>
            <p:nvPr/>
          </p:nvSpPr>
          <p:spPr bwMode="auto">
            <a:xfrm>
              <a:off x="7024688" y="4487863"/>
              <a:ext cx="866775" cy="681037"/>
            </a:xfrm>
            <a:prstGeom prst="leftArrow">
              <a:avLst>
                <a:gd name="adj1" fmla="val 50000"/>
                <a:gd name="adj2" fmla="val 43514"/>
              </a:avLst>
            </a:prstGeom>
            <a:gradFill>
              <a:gsLst>
                <a:gs pos="17000">
                  <a:schemeClr val="accent2">
                    <a:lumMod val="20000"/>
                    <a:lumOff val="80000"/>
                    <a:alpha val="71000"/>
                  </a:schemeClr>
                </a:gs>
                <a:gs pos="89000">
                  <a:schemeClr val="accent2">
                    <a:lumMod val="75000"/>
                    <a:alpha val="64000"/>
                  </a:schemeClr>
                </a:gs>
              </a:gsLst>
              <a:lin ang="0" scaled="0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44" name="Group 7"/>
          <p:cNvGrpSpPr>
            <a:grpSpLocks/>
          </p:cNvGrpSpPr>
          <p:nvPr/>
        </p:nvGrpSpPr>
        <p:grpSpPr bwMode="auto">
          <a:xfrm>
            <a:off x="8053143" y="4420330"/>
            <a:ext cx="189366" cy="779204"/>
            <a:chOff x="386" y="2886"/>
            <a:chExt cx="392" cy="1069"/>
          </a:xfrm>
          <a:noFill/>
        </p:grpSpPr>
        <p:sp>
          <p:nvSpPr>
            <p:cNvPr id="364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5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  <a:grpFill/>
          </p:grpSpPr>
          <p:sp>
            <p:nvSpPr>
              <p:cNvPr id="366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7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8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69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46" name="Group 30"/>
          <p:cNvGrpSpPr>
            <a:grpSpLocks/>
          </p:cNvGrpSpPr>
          <p:nvPr/>
        </p:nvGrpSpPr>
        <p:grpSpPr bwMode="auto">
          <a:xfrm flipH="1">
            <a:off x="8388786" y="5398871"/>
            <a:ext cx="144009" cy="662214"/>
            <a:chOff x="342" y="3262"/>
            <a:chExt cx="127" cy="584"/>
          </a:xfrm>
          <a:noFill/>
        </p:grpSpPr>
        <p:sp>
          <p:nvSpPr>
            <p:cNvPr id="371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2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3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4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5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47" name="Group 7"/>
          <p:cNvGrpSpPr>
            <a:grpSpLocks/>
          </p:cNvGrpSpPr>
          <p:nvPr/>
        </p:nvGrpSpPr>
        <p:grpSpPr bwMode="auto">
          <a:xfrm>
            <a:off x="7098161" y="5302760"/>
            <a:ext cx="189366" cy="779204"/>
            <a:chOff x="386" y="2886"/>
            <a:chExt cx="392" cy="1069"/>
          </a:xfrm>
          <a:noFill/>
        </p:grpSpPr>
        <p:sp>
          <p:nvSpPr>
            <p:cNvPr id="377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48" name="Group 9"/>
            <p:cNvGrpSpPr>
              <a:grpSpLocks/>
            </p:cNvGrpSpPr>
            <p:nvPr/>
          </p:nvGrpSpPr>
          <p:grpSpPr bwMode="auto">
            <a:xfrm>
              <a:off x="398" y="2893"/>
              <a:ext cx="368" cy="1024"/>
              <a:chOff x="392" y="2910"/>
              <a:chExt cx="368" cy="1347"/>
            </a:xfrm>
            <a:grpFill/>
          </p:grpSpPr>
          <p:sp>
            <p:nvSpPr>
              <p:cNvPr id="379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0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1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8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2347" name="Rectangle 239"/>
          <p:cNvSpPr>
            <a:spLocks noChangeArrowheads="1"/>
          </p:cNvSpPr>
          <p:nvPr/>
        </p:nvSpPr>
        <p:spPr bwMode="auto">
          <a:xfrm>
            <a:off x="6383338" y="5592763"/>
            <a:ext cx="415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EXF</a:t>
            </a:r>
          </a:p>
        </p:txBody>
      </p:sp>
      <p:sp>
        <p:nvSpPr>
          <p:cNvPr id="12348" name="Rectangle 243"/>
          <p:cNvSpPr>
            <a:spLocks noChangeArrowheads="1"/>
          </p:cNvSpPr>
          <p:nvPr/>
        </p:nvSpPr>
        <p:spPr bwMode="auto">
          <a:xfrm>
            <a:off x="7874000" y="4397375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49" name="Rectangle 244"/>
          <p:cNvSpPr>
            <a:spLocks noChangeArrowheads="1"/>
          </p:cNvSpPr>
          <p:nvPr/>
        </p:nvSpPr>
        <p:spPr bwMode="auto">
          <a:xfrm>
            <a:off x="6911975" y="5854700"/>
            <a:ext cx="388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FLT</a:t>
            </a:r>
          </a:p>
        </p:txBody>
      </p:sp>
      <p:sp>
        <p:nvSpPr>
          <p:cNvPr id="12350" name="Rectangle 250"/>
          <p:cNvSpPr>
            <a:spLocks noChangeArrowheads="1"/>
          </p:cNvSpPr>
          <p:nvPr/>
        </p:nvSpPr>
        <p:spPr bwMode="auto">
          <a:xfrm>
            <a:off x="8339138" y="6062663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GDR</a:t>
            </a:r>
          </a:p>
        </p:txBody>
      </p:sp>
      <p:sp>
        <p:nvSpPr>
          <p:cNvPr id="12351" name="Rectangle 253"/>
          <p:cNvSpPr>
            <a:spLocks noChangeArrowheads="1"/>
          </p:cNvSpPr>
          <p:nvPr/>
        </p:nvSpPr>
        <p:spPr bwMode="auto">
          <a:xfrm>
            <a:off x="7332663" y="4375150"/>
            <a:ext cx="4238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HTX</a:t>
            </a:r>
          </a:p>
        </p:txBody>
      </p:sp>
      <p:sp>
        <p:nvSpPr>
          <p:cNvPr id="12352" name="Rectangle 257"/>
          <p:cNvSpPr>
            <a:spLocks noChangeArrowheads="1"/>
          </p:cNvSpPr>
          <p:nvPr/>
        </p:nvSpPr>
        <p:spPr bwMode="auto">
          <a:xfrm>
            <a:off x="6016625" y="4973638"/>
            <a:ext cx="4556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MXD</a:t>
            </a:r>
          </a:p>
        </p:txBody>
      </p:sp>
      <p:grpSp>
        <p:nvGrpSpPr>
          <p:cNvPr id="249" name="Groupe 271"/>
          <p:cNvGrpSpPr>
            <a:grpSpLocks/>
          </p:cNvGrpSpPr>
          <p:nvPr/>
        </p:nvGrpSpPr>
        <p:grpSpPr bwMode="auto">
          <a:xfrm>
            <a:off x="8388350" y="4448175"/>
            <a:ext cx="144463" cy="661988"/>
            <a:chOff x="11964191" y="6163470"/>
            <a:chExt cx="201614" cy="927100"/>
          </a:xfrm>
          <a:noFill/>
        </p:grpSpPr>
        <p:sp>
          <p:nvSpPr>
            <p:cNvPr id="11329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0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1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2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33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2354" name="Rectangle 270"/>
          <p:cNvSpPr>
            <a:spLocks noChangeArrowheads="1"/>
          </p:cNvSpPr>
          <p:nvPr/>
        </p:nvSpPr>
        <p:spPr bwMode="auto">
          <a:xfrm>
            <a:off x="8369300" y="4222750"/>
            <a:ext cx="4127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grpSp>
        <p:nvGrpSpPr>
          <p:cNvPr id="250" name="Groupe 258"/>
          <p:cNvGrpSpPr/>
          <p:nvPr/>
        </p:nvGrpSpPr>
        <p:grpSpPr>
          <a:xfrm>
            <a:off x="4308475" y="5345113"/>
            <a:ext cx="4678363" cy="1057275"/>
            <a:chOff x="4308475" y="5345113"/>
            <a:chExt cx="4678363" cy="1057275"/>
          </a:xfrm>
        </p:grpSpPr>
        <p:sp>
          <p:nvSpPr>
            <p:cNvPr id="12329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550569" y="5726906"/>
              <a:ext cx="433388" cy="917575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  <p:sp>
          <p:nvSpPr>
            <p:cNvPr id="11312" name="AutoShape 214"/>
            <p:cNvSpPr>
              <a:spLocks noChangeAspect="1" noChangeArrowheads="1"/>
            </p:cNvSpPr>
            <p:nvPr/>
          </p:nvSpPr>
          <p:spPr bwMode="auto">
            <a:xfrm flipH="1">
              <a:off x="8631238" y="5345113"/>
              <a:ext cx="355600" cy="800100"/>
            </a:xfrm>
            <a:prstGeom prst="leftArrow">
              <a:avLst>
                <a:gd name="adj1" fmla="val 52509"/>
                <a:gd name="adj2" fmla="val 6312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 defTabSz="912813">
                <a:defRPr/>
              </a:pPr>
              <a:endParaRPr lang="fr-FR" sz="1000" b="1"/>
            </a:p>
          </p:txBody>
        </p:sp>
        <p:sp>
          <p:nvSpPr>
            <p:cNvPr id="11316" name="AutoShape 173"/>
            <p:cNvSpPr>
              <a:spLocks noChangeAspect="1" noChangeArrowheads="1"/>
            </p:cNvSpPr>
            <p:nvPr/>
          </p:nvSpPr>
          <p:spPr bwMode="auto">
            <a:xfrm flipH="1">
              <a:off x="7069138" y="5386388"/>
              <a:ext cx="955675" cy="681037"/>
            </a:xfrm>
            <a:prstGeom prst="leftArrow">
              <a:avLst>
                <a:gd name="adj1" fmla="val 50000"/>
                <a:gd name="adj2" fmla="val 43605"/>
              </a:avLst>
            </a:prstGeom>
            <a:gradFill>
              <a:gsLst>
                <a:gs pos="72000">
                  <a:srgbClr val="FFFF00"/>
                </a:gs>
                <a:gs pos="19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65306" tIns="32653" rIns="65306" bIns="32653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55" name="AutoShape 207"/>
            <p:cNvSpPr>
              <a:spLocks noChangeAspect="1" noChangeArrowheads="1"/>
            </p:cNvSpPr>
            <p:nvPr/>
          </p:nvSpPr>
          <p:spPr bwMode="auto">
            <a:xfrm flipH="1">
              <a:off x="5072063" y="5354638"/>
              <a:ext cx="412750" cy="677862"/>
            </a:xfrm>
            <a:prstGeom prst="leftArrow">
              <a:avLst>
                <a:gd name="adj1" fmla="val 52509"/>
                <a:gd name="adj2" fmla="val 66106"/>
              </a:avLst>
            </a:prstGeom>
            <a:solidFill>
              <a:srgbClr val="FFFF66">
                <a:alpha val="70195"/>
              </a:srgbClr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10800000" vert="eaVert" wrap="none" lIns="65306" tIns="32653" rIns="65306" bIns="32653" anchor="ctr"/>
            <a:lstStyle/>
            <a:p>
              <a:pPr defTabSz="912813"/>
              <a:endParaRPr lang="fr-FR" sz="1000" b="1"/>
            </a:p>
          </p:txBody>
        </p:sp>
      </p:grpSp>
      <p:grpSp>
        <p:nvGrpSpPr>
          <p:cNvPr id="251" name="Group 7"/>
          <p:cNvGrpSpPr>
            <a:grpSpLocks/>
          </p:cNvGrpSpPr>
          <p:nvPr/>
        </p:nvGrpSpPr>
        <p:grpSpPr bwMode="auto">
          <a:xfrm>
            <a:off x="4114351" y="1182754"/>
            <a:ext cx="119718" cy="510208"/>
            <a:chOff x="386" y="2886"/>
            <a:chExt cx="392" cy="1069"/>
          </a:xfrm>
          <a:noFill/>
        </p:grpSpPr>
        <p:sp>
          <p:nvSpPr>
            <p:cNvPr id="198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52" name="Group 9"/>
            <p:cNvGrpSpPr>
              <a:grpSpLocks/>
            </p:cNvGrpSpPr>
            <p:nvPr/>
          </p:nvGrpSpPr>
          <p:grpSpPr bwMode="auto">
            <a:xfrm>
              <a:off x="398" y="2893"/>
              <a:ext cx="368" cy="1024"/>
              <a:chOff x="392" y="2910"/>
              <a:chExt cx="368" cy="1347"/>
            </a:xfrm>
            <a:grpFill/>
          </p:grpSpPr>
          <p:sp>
            <p:nvSpPr>
              <p:cNvPr id="200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1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3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53" name="Group 7"/>
          <p:cNvGrpSpPr>
            <a:grpSpLocks/>
          </p:cNvGrpSpPr>
          <p:nvPr/>
        </p:nvGrpSpPr>
        <p:grpSpPr bwMode="auto">
          <a:xfrm>
            <a:off x="4114351" y="1754255"/>
            <a:ext cx="119718" cy="510208"/>
            <a:chOff x="386" y="2886"/>
            <a:chExt cx="392" cy="1069"/>
          </a:xfrm>
          <a:noFill/>
        </p:grpSpPr>
        <p:sp>
          <p:nvSpPr>
            <p:cNvPr id="205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54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07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8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9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0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255" name="Group 7"/>
          <p:cNvGrpSpPr>
            <a:grpSpLocks/>
          </p:cNvGrpSpPr>
          <p:nvPr/>
        </p:nvGrpSpPr>
        <p:grpSpPr bwMode="auto">
          <a:xfrm>
            <a:off x="4114351" y="2325755"/>
            <a:ext cx="119718" cy="510208"/>
            <a:chOff x="386" y="2886"/>
            <a:chExt cx="392" cy="1069"/>
          </a:xfrm>
          <a:noFill/>
        </p:grpSpPr>
        <p:sp>
          <p:nvSpPr>
            <p:cNvPr id="212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64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214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5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6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2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11265" name="Group 7"/>
          <p:cNvGrpSpPr>
            <a:grpSpLocks/>
          </p:cNvGrpSpPr>
          <p:nvPr/>
        </p:nvGrpSpPr>
        <p:grpSpPr bwMode="auto">
          <a:xfrm>
            <a:off x="4144169" y="4363278"/>
            <a:ext cx="119718" cy="510208"/>
            <a:chOff x="386" y="2886"/>
            <a:chExt cx="392" cy="1069"/>
          </a:xfrm>
          <a:noFill/>
        </p:grpSpPr>
        <p:sp>
          <p:nvSpPr>
            <p:cNvPr id="224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66" name="Group 9"/>
            <p:cNvGrpSpPr>
              <a:grpSpLocks/>
            </p:cNvGrpSpPr>
            <p:nvPr/>
          </p:nvGrpSpPr>
          <p:grpSpPr bwMode="auto">
            <a:xfrm>
              <a:off x="398" y="2892"/>
              <a:ext cx="368" cy="1024"/>
              <a:chOff x="392" y="2910"/>
              <a:chExt cx="368" cy="1347"/>
            </a:xfrm>
            <a:grpFill/>
          </p:grpSpPr>
          <p:sp>
            <p:nvSpPr>
              <p:cNvPr id="226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7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8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9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11267" name="Group 7"/>
          <p:cNvGrpSpPr>
            <a:grpSpLocks/>
          </p:cNvGrpSpPr>
          <p:nvPr/>
        </p:nvGrpSpPr>
        <p:grpSpPr bwMode="auto">
          <a:xfrm>
            <a:off x="4144169" y="4934779"/>
            <a:ext cx="119718" cy="510208"/>
            <a:chOff x="386" y="2886"/>
            <a:chExt cx="392" cy="1069"/>
          </a:xfrm>
          <a:noFill/>
        </p:grpSpPr>
        <p:sp>
          <p:nvSpPr>
            <p:cNvPr id="231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68" name="Group 9"/>
            <p:cNvGrpSpPr>
              <a:grpSpLocks/>
            </p:cNvGrpSpPr>
            <p:nvPr/>
          </p:nvGrpSpPr>
          <p:grpSpPr bwMode="auto">
            <a:xfrm>
              <a:off x="398" y="2891"/>
              <a:ext cx="368" cy="1024"/>
              <a:chOff x="392" y="2910"/>
              <a:chExt cx="368" cy="1347"/>
            </a:xfrm>
            <a:grpFill/>
          </p:grpSpPr>
          <p:sp>
            <p:nvSpPr>
              <p:cNvPr id="233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4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5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6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4144169" y="5506279"/>
            <a:ext cx="119718" cy="510208"/>
            <a:chOff x="386" y="2886"/>
            <a:chExt cx="392" cy="1069"/>
          </a:xfrm>
          <a:noFill/>
        </p:grpSpPr>
        <p:sp>
          <p:nvSpPr>
            <p:cNvPr id="238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398" y="2890"/>
              <a:ext cx="368" cy="1024"/>
              <a:chOff x="392" y="2910"/>
              <a:chExt cx="368" cy="1347"/>
            </a:xfrm>
            <a:grpFill/>
          </p:grpSpPr>
          <p:sp>
            <p:nvSpPr>
              <p:cNvPr id="240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1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2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3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/>
                <a:ahLst/>
                <a:cxnLst>
                  <a:cxn ang="0">
                    <a:pos x="356" y="0"/>
                  </a:cxn>
                  <a:cxn ang="0">
                    <a:pos x="0" y="178"/>
                  </a:cxn>
                  <a:cxn ang="0">
                    <a:pos x="362" y="338"/>
                  </a:cxn>
                </a:cxnLst>
                <a:rect l="0" t="0" r="r" b="b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grp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2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smtClean="0"/>
              <a:t>Voyager III</a:t>
            </a:r>
          </a:p>
        </p:txBody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5239131" y="2064576"/>
            <a:ext cx="28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5306" tIns="32653" rIns="65306" bIns="32653"/>
          <a:lstStyle/>
          <a:p>
            <a:endParaRPr lang="en-US"/>
          </a:p>
        </p:txBody>
      </p:sp>
      <p:grpSp>
        <p:nvGrpSpPr>
          <p:cNvPr id="257" name="Group 240"/>
          <p:cNvGrpSpPr>
            <a:grpSpLocks noChangeAspect="1"/>
          </p:cNvGrpSpPr>
          <p:nvPr/>
        </p:nvGrpSpPr>
        <p:grpSpPr bwMode="auto">
          <a:xfrm rot="18829874">
            <a:off x="5620815" y="1381709"/>
            <a:ext cx="695755" cy="173936"/>
            <a:chOff x="2754" y="2379"/>
            <a:chExt cx="664" cy="166"/>
          </a:xfrm>
        </p:grpSpPr>
        <p:sp>
          <p:nvSpPr>
            <p:cNvPr id="258" name="Rectangle 241"/>
            <p:cNvSpPr>
              <a:spLocks noChangeAspect="1" noChangeArrowheads="1"/>
            </p:cNvSpPr>
            <p:nvPr/>
          </p:nvSpPr>
          <p:spPr bwMode="auto">
            <a:xfrm rot="-3885">
              <a:off x="2754" y="2379"/>
              <a:ext cx="664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59" name="Group 242"/>
            <p:cNvGrpSpPr>
              <a:grpSpLocks noChangeAspect="1"/>
            </p:cNvGrpSpPr>
            <p:nvPr/>
          </p:nvGrpSpPr>
          <p:grpSpPr bwMode="auto">
            <a:xfrm rot="2988614" flipV="1">
              <a:off x="2797" y="2415"/>
              <a:ext cx="110" cy="93"/>
              <a:chOff x="923" y="1440"/>
              <a:chExt cx="136" cy="127"/>
            </a:xfrm>
          </p:grpSpPr>
          <p:sp>
            <p:nvSpPr>
              <p:cNvPr id="269" name="Line 243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Oval 244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0" name="Group 245"/>
            <p:cNvGrpSpPr>
              <a:grpSpLocks noChangeAspect="1"/>
            </p:cNvGrpSpPr>
            <p:nvPr/>
          </p:nvGrpSpPr>
          <p:grpSpPr bwMode="auto">
            <a:xfrm rot="2988614" flipV="1">
              <a:off x="2957" y="2415"/>
              <a:ext cx="110" cy="93"/>
              <a:chOff x="923" y="1440"/>
              <a:chExt cx="136" cy="127"/>
            </a:xfrm>
          </p:grpSpPr>
          <p:sp>
            <p:nvSpPr>
              <p:cNvPr id="267" name="Line 246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Oval 247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1" name="Group 248"/>
            <p:cNvGrpSpPr>
              <a:grpSpLocks noChangeAspect="1"/>
            </p:cNvGrpSpPr>
            <p:nvPr/>
          </p:nvGrpSpPr>
          <p:grpSpPr bwMode="auto">
            <a:xfrm rot="2988614" flipV="1">
              <a:off x="3118" y="2415"/>
              <a:ext cx="110" cy="93"/>
              <a:chOff x="923" y="1440"/>
              <a:chExt cx="136" cy="127"/>
            </a:xfrm>
          </p:grpSpPr>
          <p:sp>
            <p:nvSpPr>
              <p:cNvPr id="265" name="Line 249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" name="Oval 250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62" name="Group 251"/>
            <p:cNvGrpSpPr>
              <a:grpSpLocks noChangeAspect="1"/>
            </p:cNvGrpSpPr>
            <p:nvPr/>
          </p:nvGrpSpPr>
          <p:grpSpPr bwMode="auto">
            <a:xfrm rot="2988614" flipV="1">
              <a:off x="3279" y="2415"/>
              <a:ext cx="110" cy="93"/>
              <a:chOff x="923" y="1440"/>
              <a:chExt cx="136" cy="127"/>
            </a:xfrm>
          </p:grpSpPr>
          <p:sp>
            <p:nvSpPr>
              <p:cNvPr id="263" name="Line 252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" name="Oval 253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71" name="Group 254"/>
          <p:cNvGrpSpPr>
            <a:grpSpLocks noChangeAspect="1"/>
          </p:cNvGrpSpPr>
          <p:nvPr/>
        </p:nvGrpSpPr>
        <p:grpSpPr bwMode="auto">
          <a:xfrm>
            <a:off x="5504957" y="1666489"/>
            <a:ext cx="223359" cy="357823"/>
            <a:chOff x="2003" y="4753"/>
            <a:chExt cx="201" cy="322"/>
          </a:xfrm>
        </p:grpSpPr>
        <p:sp>
          <p:nvSpPr>
            <p:cNvPr id="272" name="Rectangle 255"/>
            <p:cNvSpPr>
              <a:spLocks noChangeAspect="1" noChangeArrowheads="1"/>
            </p:cNvSpPr>
            <p:nvPr/>
          </p:nvSpPr>
          <p:spPr bwMode="auto">
            <a:xfrm rot="-2878536">
              <a:off x="1945" y="4831"/>
              <a:ext cx="322" cy="166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73" name="Group 256"/>
            <p:cNvGrpSpPr>
              <a:grpSpLocks noChangeAspect="1"/>
            </p:cNvGrpSpPr>
            <p:nvPr/>
          </p:nvGrpSpPr>
          <p:grpSpPr bwMode="auto">
            <a:xfrm rot="16239241" flipV="1">
              <a:off x="1995" y="4930"/>
              <a:ext cx="110" cy="93"/>
              <a:chOff x="923" y="1440"/>
              <a:chExt cx="136" cy="127"/>
            </a:xfrm>
          </p:grpSpPr>
          <p:sp>
            <p:nvSpPr>
              <p:cNvPr id="277" name="Line 257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Oval 258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74" name="Group 259"/>
            <p:cNvGrpSpPr>
              <a:grpSpLocks noChangeAspect="1"/>
            </p:cNvGrpSpPr>
            <p:nvPr/>
          </p:nvGrpSpPr>
          <p:grpSpPr bwMode="auto">
            <a:xfrm rot="16239241" flipV="1">
              <a:off x="2103" y="4810"/>
              <a:ext cx="110" cy="93"/>
              <a:chOff x="923" y="1440"/>
              <a:chExt cx="136" cy="127"/>
            </a:xfrm>
          </p:grpSpPr>
          <p:sp>
            <p:nvSpPr>
              <p:cNvPr id="275" name="Line 260"/>
              <p:cNvSpPr>
                <a:spLocks noChangeAspect="1" noChangeShapeType="1"/>
              </p:cNvSpPr>
              <p:nvPr/>
            </p:nvSpPr>
            <p:spPr bwMode="auto">
              <a:xfrm flipV="1">
                <a:off x="923" y="1440"/>
                <a:ext cx="136" cy="1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Oval 261"/>
              <p:cNvSpPr>
                <a:spLocks noChangeAspect="1" noChangeArrowheads="1"/>
              </p:cNvSpPr>
              <p:nvPr/>
            </p:nvSpPr>
            <p:spPr bwMode="auto">
              <a:xfrm>
                <a:off x="963" y="1476"/>
                <a:ext cx="56" cy="56"/>
              </a:xfrm>
              <a:prstGeom prst="ellipse">
                <a:avLst/>
              </a:prstGeom>
              <a:solidFill>
                <a:srgbClr val="969696">
                  <a:alpha val="50195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279" name="Group 7"/>
          <p:cNvGrpSpPr>
            <a:grpSpLocks noChangeAspect="1"/>
          </p:cNvGrpSpPr>
          <p:nvPr/>
        </p:nvGrpSpPr>
        <p:grpSpPr bwMode="auto">
          <a:xfrm rot="2460000">
            <a:off x="7386195" y="2135222"/>
            <a:ext cx="181665" cy="747329"/>
            <a:chOff x="386" y="2886"/>
            <a:chExt cx="392" cy="1069"/>
          </a:xfrm>
        </p:grpSpPr>
        <p:sp>
          <p:nvSpPr>
            <p:cNvPr id="280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81" name="Group 9"/>
            <p:cNvGrpSpPr>
              <a:grpSpLocks/>
            </p:cNvGrpSpPr>
            <p:nvPr/>
          </p:nvGrpSpPr>
          <p:grpSpPr bwMode="auto">
            <a:xfrm>
              <a:off x="398" y="2894"/>
              <a:ext cx="368" cy="1024"/>
              <a:chOff x="392" y="2910"/>
              <a:chExt cx="368" cy="1347"/>
            </a:xfrm>
          </p:grpSpPr>
          <p:sp>
            <p:nvSpPr>
              <p:cNvPr id="282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3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4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5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 noChangeAspect="1"/>
          </p:cNvGrpSpPr>
          <p:nvPr/>
        </p:nvGrpSpPr>
        <p:grpSpPr bwMode="auto">
          <a:xfrm>
            <a:off x="5226050" y="2154238"/>
            <a:ext cx="633413" cy="633412"/>
            <a:chOff x="2838" y="2638"/>
            <a:chExt cx="453" cy="453"/>
          </a:xfrm>
        </p:grpSpPr>
        <p:sp>
          <p:nvSpPr>
            <p:cNvPr id="9293" name="Oval 96"/>
            <p:cNvSpPr>
              <a:spLocks noChangeAspect="1" noChangeArrowheads="1"/>
            </p:cNvSpPr>
            <p:nvPr/>
          </p:nvSpPr>
          <p:spPr bwMode="auto">
            <a:xfrm>
              <a:off x="2838" y="2638"/>
              <a:ext cx="453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94" name="AutoShape 97"/>
            <p:cNvSpPr>
              <a:spLocks noChangeAspect="1" noChangeArrowheads="1"/>
            </p:cNvSpPr>
            <p:nvPr/>
          </p:nvSpPr>
          <p:spPr bwMode="auto">
            <a:xfrm rot="5400000">
              <a:off x="2920" y="2695"/>
              <a:ext cx="385" cy="3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 117"/>
          <p:cNvGrpSpPr>
            <a:grpSpLocks noChangeAspect="1"/>
          </p:cNvGrpSpPr>
          <p:nvPr/>
        </p:nvGrpSpPr>
        <p:grpSpPr bwMode="auto">
          <a:xfrm rot="-2680404">
            <a:off x="493713" y="1206500"/>
            <a:ext cx="752475" cy="190500"/>
            <a:chOff x="364" y="1406"/>
            <a:chExt cx="703" cy="194"/>
          </a:xfrm>
        </p:grpSpPr>
        <p:sp>
          <p:nvSpPr>
            <p:cNvPr id="9279" name="Rectangle 118"/>
            <p:cNvSpPr>
              <a:spLocks noChangeAspect="1" noChangeArrowheads="1"/>
            </p:cNvSpPr>
            <p:nvPr/>
          </p:nvSpPr>
          <p:spPr bwMode="auto">
            <a:xfrm>
              <a:off x="364" y="1406"/>
              <a:ext cx="703" cy="19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4" name="Group 119"/>
            <p:cNvGrpSpPr>
              <a:grpSpLocks noChangeAspect="1"/>
            </p:cNvGrpSpPr>
            <p:nvPr/>
          </p:nvGrpSpPr>
          <p:grpSpPr bwMode="auto">
            <a:xfrm>
              <a:off x="394" y="1441"/>
              <a:ext cx="643" cy="127"/>
              <a:chOff x="416" y="1441"/>
              <a:chExt cx="643" cy="127"/>
            </a:xfrm>
          </p:grpSpPr>
          <p:grpSp>
            <p:nvGrpSpPr>
              <p:cNvPr id="5" name="Group 120"/>
              <p:cNvGrpSpPr>
                <a:grpSpLocks noChangeAspect="1"/>
              </p:cNvGrpSpPr>
              <p:nvPr/>
            </p:nvGrpSpPr>
            <p:grpSpPr bwMode="auto">
              <a:xfrm>
                <a:off x="923" y="1441"/>
                <a:ext cx="136" cy="127"/>
                <a:chOff x="923" y="1440"/>
                <a:chExt cx="136" cy="127"/>
              </a:xfrm>
            </p:grpSpPr>
            <p:sp>
              <p:nvSpPr>
                <p:cNvPr id="9291" name="Line 1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92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" name="Group 123"/>
              <p:cNvGrpSpPr>
                <a:grpSpLocks noChangeAspect="1"/>
              </p:cNvGrpSpPr>
              <p:nvPr/>
            </p:nvGrpSpPr>
            <p:grpSpPr bwMode="auto">
              <a:xfrm flipV="1">
                <a:off x="754" y="1441"/>
                <a:ext cx="136" cy="127"/>
                <a:chOff x="923" y="1440"/>
                <a:chExt cx="136" cy="127"/>
              </a:xfrm>
            </p:grpSpPr>
            <p:sp>
              <p:nvSpPr>
                <p:cNvPr id="9289" name="Line 1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90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7" name="Group 126"/>
              <p:cNvGrpSpPr>
                <a:grpSpLocks noChangeAspect="1"/>
              </p:cNvGrpSpPr>
              <p:nvPr/>
            </p:nvGrpSpPr>
            <p:grpSpPr bwMode="auto">
              <a:xfrm>
                <a:off x="585" y="1441"/>
                <a:ext cx="136" cy="127"/>
                <a:chOff x="923" y="1440"/>
                <a:chExt cx="136" cy="127"/>
              </a:xfrm>
            </p:grpSpPr>
            <p:sp>
              <p:nvSpPr>
                <p:cNvPr id="9287" name="Line 1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88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 129"/>
              <p:cNvGrpSpPr>
                <a:grpSpLocks noChangeAspect="1"/>
              </p:cNvGrpSpPr>
              <p:nvPr/>
            </p:nvGrpSpPr>
            <p:grpSpPr bwMode="auto">
              <a:xfrm flipV="1">
                <a:off x="416" y="1441"/>
                <a:ext cx="136" cy="127"/>
                <a:chOff x="923" y="1440"/>
                <a:chExt cx="136" cy="127"/>
              </a:xfrm>
            </p:grpSpPr>
            <p:sp>
              <p:nvSpPr>
                <p:cNvPr id="9285" name="Line 1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86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9" name="Groupe 261"/>
          <p:cNvGrpSpPr>
            <a:grpSpLocks/>
          </p:cNvGrpSpPr>
          <p:nvPr/>
        </p:nvGrpSpPr>
        <p:grpSpPr bwMode="auto">
          <a:xfrm>
            <a:off x="565150" y="3286125"/>
            <a:ext cx="609600" cy="966788"/>
            <a:chOff x="3797300" y="2805113"/>
            <a:chExt cx="852488" cy="1352550"/>
          </a:xfrm>
        </p:grpSpPr>
        <p:grpSp>
          <p:nvGrpSpPr>
            <p:cNvPr id="10" name="Group 218"/>
            <p:cNvGrpSpPr>
              <a:grpSpLocks/>
            </p:cNvGrpSpPr>
            <p:nvPr/>
          </p:nvGrpSpPr>
          <p:grpSpPr bwMode="auto">
            <a:xfrm rot="-2770126">
              <a:off x="3990976" y="3200400"/>
              <a:ext cx="1054100" cy="263525"/>
              <a:chOff x="2754" y="2379"/>
              <a:chExt cx="664" cy="166"/>
            </a:xfrm>
          </p:grpSpPr>
          <p:sp>
            <p:nvSpPr>
              <p:cNvPr id="9266" name="Rectangle 219"/>
              <p:cNvSpPr>
                <a:spLocks noChangeAspect="1" noChangeArrowheads="1"/>
              </p:cNvSpPr>
              <p:nvPr/>
            </p:nvSpPr>
            <p:spPr bwMode="auto">
              <a:xfrm rot="-3885">
                <a:off x="2754" y="2379"/>
                <a:ext cx="664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 220"/>
              <p:cNvGrpSpPr>
                <a:grpSpLocks noChangeAspect="1"/>
              </p:cNvGrpSpPr>
              <p:nvPr/>
            </p:nvGrpSpPr>
            <p:grpSpPr bwMode="auto">
              <a:xfrm rot="2988614" flipV="1">
                <a:off x="2797" y="2415"/>
                <a:ext cx="110" cy="93"/>
                <a:chOff x="923" y="1440"/>
                <a:chExt cx="136" cy="127"/>
              </a:xfrm>
            </p:grpSpPr>
            <p:sp>
              <p:nvSpPr>
                <p:cNvPr id="9277" name="Line 2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8" name="Oval 222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2" name="Group 223"/>
              <p:cNvGrpSpPr>
                <a:grpSpLocks noChangeAspect="1"/>
              </p:cNvGrpSpPr>
              <p:nvPr/>
            </p:nvGrpSpPr>
            <p:grpSpPr bwMode="auto">
              <a:xfrm rot="2988614" flipV="1">
                <a:off x="2957" y="2415"/>
                <a:ext cx="110" cy="93"/>
                <a:chOff x="923" y="1440"/>
                <a:chExt cx="136" cy="127"/>
              </a:xfrm>
            </p:grpSpPr>
            <p:sp>
              <p:nvSpPr>
                <p:cNvPr id="9275" name="Line 2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6" name="Oval 22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3" name="Group 226"/>
              <p:cNvGrpSpPr>
                <a:grpSpLocks noChangeAspect="1"/>
              </p:cNvGrpSpPr>
              <p:nvPr/>
            </p:nvGrpSpPr>
            <p:grpSpPr bwMode="auto">
              <a:xfrm rot="2988614" flipV="1">
                <a:off x="3118" y="2415"/>
                <a:ext cx="110" cy="93"/>
                <a:chOff x="923" y="1440"/>
                <a:chExt cx="136" cy="127"/>
              </a:xfrm>
            </p:grpSpPr>
            <p:sp>
              <p:nvSpPr>
                <p:cNvPr id="9273" name="Line 22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4" name="Oval 228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4" name="Group 229"/>
              <p:cNvGrpSpPr>
                <a:grpSpLocks noChangeAspect="1"/>
              </p:cNvGrpSpPr>
              <p:nvPr/>
            </p:nvGrpSpPr>
            <p:grpSpPr bwMode="auto">
              <a:xfrm rot="2988614" flipV="1">
                <a:off x="3279" y="2415"/>
                <a:ext cx="110" cy="93"/>
                <a:chOff x="923" y="1440"/>
                <a:chExt cx="136" cy="127"/>
              </a:xfrm>
            </p:grpSpPr>
            <p:sp>
              <p:nvSpPr>
                <p:cNvPr id="9271" name="Line 23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72" name="Oval 231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 232"/>
            <p:cNvGrpSpPr>
              <a:grpSpLocks/>
            </p:cNvGrpSpPr>
            <p:nvPr/>
          </p:nvGrpSpPr>
          <p:grpSpPr bwMode="auto">
            <a:xfrm>
              <a:off x="3797300" y="3646488"/>
              <a:ext cx="319088" cy="511175"/>
              <a:chOff x="2003" y="4753"/>
              <a:chExt cx="201" cy="322"/>
            </a:xfrm>
          </p:grpSpPr>
          <p:sp>
            <p:nvSpPr>
              <p:cNvPr id="9259" name="Rectangle 233"/>
              <p:cNvSpPr>
                <a:spLocks noChangeAspect="1" noChangeArrowheads="1"/>
              </p:cNvSpPr>
              <p:nvPr/>
            </p:nvSpPr>
            <p:spPr bwMode="auto">
              <a:xfrm rot="-2878536">
                <a:off x="1945" y="4831"/>
                <a:ext cx="322" cy="16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" name="Group 234"/>
              <p:cNvGrpSpPr>
                <a:grpSpLocks noChangeAspect="1"/>
              </p:cNvGrpSpPr>
              <p:nvPr/>
            </p:nvGrpSpPr>
            <p:grpSpPr bwMode="auto">
              <a:xfrm rot="16239241" flipV="1">
                <a:off x="1995" y="4930"/>
                <a:ext cx="110" cy="93"/>
                <a:chOff x="923" y="1440"/>
                <a:chExt cx="136" cy="127"/>
              </a:xfrm>
            </p:grpSpPr>
            <p:sp>
              <p:nvSpPr>
                <p:cNvPr id="9264" name="Line 2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5" name="Oval 236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7" name="Group 237"/>
              <p:cNvGrpSpPr>
                <a:grpSpLocks noChangeAspect="1"/>
              </p:cNvGrpSpPr>
              <p:nvPr/>
            </p:nvGrpSpPr>
            <p:grpSpPr bwMode="auto">
              <a:xfrm rot="16239241" flipV="1">
                <a:off x="2103" y="4810"/>
                <a:ext cx="110" cy="93"/>
                <a:chOff x="923" y="1440"/>
                <a:chExt cx="136" cy="127"/>
              </a:xfrm>
            </p:grpSpPr>
            <p:sp>
              <p:nvSpPr>
                <p:cNvPr id="9262" name="Line 2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3" y="1440"/>
                  <a:ext cx="136" cy="1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63" name="Oval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476"/>
                  <a:ext cx="56" cy="56"/>
                </a:xfrm>
                <a:prstGeom prst="ellipse">
                  <a:avLst/>
                </a:prstGeom>
                <a:solidFill>
                  <a:srgbClr val="969696">
                    <a:alpha val="50195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785813" y="4587875"/>
            <a:ext cx="188912" cy="779463"/>
            <a:chOff x="386" y="2886"/>
            <a:chExt cx="392" cy="1069"/>
          </a:xfrm>
        </p:grpSpPr>
        <p:sp>
          <p:nvSpPr>
            <p:cNvPr id="9251" name="Rectangle 8"/>
            <p:cNvSpPr>
              <a:spLocks noChangeArrowheads="1"/>
            </p:cNvSpPr>
            <p:nvPr/>
          </p:nvSpPr>
          <p:spPr bwMode="auto">
            <a:xfrm>
              <a:off x="386" y="2886"/>
              <a:ext cx="392" cy="10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398" y="2898"/>
              <a:ext cx="368" cy="1024"/>
              <a:chOff x="392" y="2910"/>
              <a:chExt cx="368" cy="1347"/>
            </a:xfrm>
          </p:grpSpPr>
          <p:sp>
            <p:nvSpPr>
              <p:cNvPr id="9253" name="Freeform 10"/>
              <p:cNvSpPr>
                <a:spLocks/>
              </p:cNvSpPr>
              <p:nvPr/>
            </p:nvSpPr>
            <p:spPr bwMode="auto">
              <a:xfrm>
                <a:off x="398" y="2910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4" name="Freeform 11"/>
              <p:cNvSpPr>
                <a:spLocks/>
              </p:cNvSpPr>
              <p:nvPr/>
            </p:nvSpPr>
            <p:spPr bwMode="auto">
              <a:xfrm>
                <a:off x="392" y="3248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5" name="Freeform 12"/>
              <p:cNvSpPr>
                <a:spLocks/>
              </p:cNvSpPr>
              <p:nvPr/>
            </p:nvSpPr>
            <p:spPr bwMode="auto">
              <a:xfrm>
                <a:off x="398" y="3581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  <p:sp>
            <p:nvSpPr>
              <p:cNvPr id="9256" name="Freeform 13"/>
              <p:cNvSpPr>
                <a:spLocks/>
              </p:cNvSpPr>
              <p:nvPr/>
            </p:nvSpPr>
            <p:spPr bwMode="auto">
              <a:xfrm>
                <a:off x="392" y="3919"/>
                <a:ext cx="362" cy="338"/>
              </a:xfrm>
              <a:custGeom>
                <a:avLst/>
                <a:gdLst>
                  <a:gd name="T0" fmla="*/ 356 w 362"/>
                  <a:gd name="T1" fmla="*/ 0 h 338"/>
                  <a:gd name="T2" fmla="*/ 0 w 362"/>
                  <a:gd name="T3" fmla="*/ 178 h 338"/>
                  <a:gd name="T4" fmla="*/ 362 w 362"/>
                  <a:gd name="T5" fmla="*/ 338 h 338"/>
                  <a:gd name="T6" fmla="*/ 0 60000 65536"/>
                  <a:gd name="T7" fmla="*/ 0 60000 65536"/>
                  <a:gd name="T8" fmla="*/ 0 60000 65536"/>
                  <a:gd name="T9" fmla="*/ 0 w 362"/>
                  <a:gd name="T10" fmla="*/ 0 h 338"/>
                  <a:gd name="T11" fmla="*/ 362 w 362"/>
                  <a:gd name="T12" fmla="*/ 338 h 3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2" h="338">
                    <a:moveTo>
                      <a:pt x="356" y="0"/>
                    </a:moveTo>
                    <a:lnTo>
                      <a:pt x="0" y="178"/>
                    </a:lnTo>
                    <a:lnTo>
                      <a:pt x="362" y="33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" name="Group 30"/>
          <p:cNvGrpSpPr>
            <a:grpSpLocks/>
          </p:cNvGrpSpPr>
          <p:nvPr/>
        </p:nvGrpSpPr>
        <p:grpSpPr bwMode="auto">
          <a:xfrm flipH="1">
            <a:off x="5470752" y="1087330"/>
            <a:ext cx="144009" cy="662214"/>
            <a:chOff x="342" y="3262"/>
            <a:chExt cx="127" cy="584"/>
          </a:xfrm>
          <a:solidFill>
            <a:schemeClr val="bg1"/>
          </a:solidFill>
        </p:grpSpPr>
        <p:sp>
          <p:nvSpPr>
            <p:cNvPr id="177" name="Rectangle 31"/>
            <p:cNvSpPr>
              <a:spLocks noChangeArrowheads="1"/>
            </p:cNvSpPr>
            <p:nvPr/>
          </p:nvSpPr>
          <p:spPr bwMode="auto">
            <a:xfrm>
              <a:off x="342" y="3262"/>
              <a:ext cx="127" cy="58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356" y="3289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356" y="3433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365" y="3586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365" y="3730"/>
              <a:ext cx="89" cy="11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116"/>
                </a:cxn>
              </a:cxnLst>
              <a:rect l="0" t="0" r="r" b="b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223" name="Rectangle 237"/>
          <p:cNvSpPr>
            <a:spLocks noChangeArrowheads="1"/>
          </p:cNvSpPr>
          <p:nvPr/>
        </p:nvSpPr>
        <p:spPr bwMode="auto">
          <a:xfrm>
            <a:off x="5334000" y="2355850"/>
            <a:ext cx="4175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EXF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4" name="Rectangle 245"/>
          <p:cNvSpPr>
            <a:spLocks noChangeArrowheads="1"/>
          </p:cNvSpPr>
          <p:nvPr/>
        </p:nvSpPr>
        <p:spPr bwMode="auto">
          <a:xfrm>
            <a:off x="674688" y="4387850"/>
            <a:ext cx="3905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FLT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5" name="Rectangle 248"/>
          <p:cNvSpPr>
            <a:spLocks noChangeArrowheads="1"/>
          </p:cNvSpPr>
          <p:nvPr/>
        </p:nvSpPr>
        <p:spPr bwMode="auto">
          <a:xfrm>
            <a:off x="5314950" y="892175"/>
            <a:ext cx="45561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GDR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6" name="Rectangle 251"/>
          <p:cNvSpPr>
            <a:spLocks noChangeArrowheads="1"/>
          </p:cNvSpPr>
          <p:nvPr/>
        </p:nvSpPr>
        <p:spPr bwMode="auto">
          <a:xfrm>
            <a:off x="657225" y="1735138"/>
            <a:ext cx="4254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HTX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7" name="Rectangle 256"/>
          <p:cNvSpPr>
            <a:spLocks noChangeArrowheads="1"/>
          </p:cNvSpPr>
          <p:nvPr/>
        </p:nvSpPr>
        <p:spPr bwMode="auto">
          <a:xfrm>
            <a:off x="649288" y="3397250"/>
            <a:ext cx="44132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BPD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8" name="Rectangle 259"/>
          <p:cNvSpPr>
            <a:spLocks noChangeArrowheads="1"/>
          </p:cNvSpPr>
          <p:nvPr/>
        </p:nvSpPr>
        <p:spPr bwMode="auto">
          <a:xfrm>
            <a:off x="495300" y="788988"/>
            <a:ext cx="4460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 smtClean="0">
                <a:solidFill>
                  <a:srgbClr val="FF0000"/>
                </a:solidFill>
              </a:rPr>
              <a:t>FRD</a:t>
            </a:r>
          </a:p>
          <a:p>
            <a:pPr algn="ctr"/>
            <a:r>
              <a:rPr lang="fr-FR" sz="1100" b="1" smtClean="0">
                <a:solidFill>
                  <a:srgbClr val="FF0000"/>
                </a:solidFill>
              </a:rPr>
              <a:t>MXD</a:t>
            </a:r>
            <a:endParaRPr lang="fr-FR" sz="1100" b="1">
              <a:solidFill>
                <a:srgbClr val="FF0000"/>
              </a:solidFill>
            </a:endParaRPr>
          </a:p>
        </p:txBody>
      </p:sp>
      <p:sp>
        <p:nvSpPr>
          <p:cNvPr id="9229" name="Rectangle 132"/>
          <p:cNvSpPr>
            <a:spLocks noChangeAspect="1" noChangeArrowheads="1"/>
          </p:cNvSpPr>
          <p:nvPr/>
        </p:nvSpPr>
        <p:spPr bwMode="auto">
          <a:xfrm rot="2643322">
            <a:off x="485775" y="2073275"/>
            <a:ext cx="768350" cy="769938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algn="ctr"/>
            <a:endParaRPr lang="fr-FR"/>
          </a:p>
        </p:txBody>
      </p:sp>
      <p:sp>
        <p:nvSpPr>
          <p:cNvPr id="12308" name="AutoShape 77"/>
          <p:cNvSpPr>
            <a:spLocks noChangeAspect="1" noChangeArrowheads="1"/>
          </p:cNvSpPr>
          <p:nvPr/>
        </p:nvSpPr>
        <p:spPr bwMode="auto">
          <a:xfrm>
            <a:off x="5218113" y="4337050"/>
            <a:ext cx="647700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chemeClr val="accent6">
              <a:lumMod val="75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>
              <a:defRPr/>
            </a:pPr>
            <a:endParaRPr lang="fr-FR" sz="1000" b="1"/>
          </a:p>
        </p:txBody>
      </p:sp>
      <p:sp>
        <p:nvSpPr>
          <p:cNvPr id="9231" name="AutoShape 101"/>
          <p:cNvSpPr>
            <a:spLocks noChangeAspect="1" noChangeArrowheads="1"/>
          </p:cNvSpPr>
          <p:nvPr/>
        </p:nvSpPr>
        <p:spPr bwMode="auto">
          <a:xfrm>
            <a:off x="5221288" y="3275013"/>
            <a:ext cx="644525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00FF00"/>
          </a:solidFill>
          <a:ln w="38100" cmpd="dbl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defTabSz="912813"/>
            <a:endParaRPr lang="fr-FR" sz="1000" b="1"/>
          </a:p>
        </p:txBody>
      </p:sp>
      <p:sp>
        <p:nvSpPr>
          <p:cNvPr id="9232" name="AutoShape 102"/>
          <p:cNvSpPr>
            <a:spLocks noChangeAspect="1" noChangeArrowheads="1"/>
          </p:cNvSpPr>
          <p:nvPr/>
        </p:nvSpPr>
        <p:spPr bwMode="auto">
          <a:xfrm>
            <a:off x="5218113" y="5462588"/>
            <a:ext cx="647700" cy="917575"/>
          </a:xfrm>
          <a:prstGeom prst="leftArrow">
            <a:avLst>
              <a:gd name="adj1" fmla="val 52509"/>
              <a:gd name="adj2" fmla="val 63125"/>
            </a:avLst>
          </a:prstGeom>
          <a:solidFill>
            <a:srgbClr val="FFFF66">
              <a:alpha val="70195"/>
            </a:srgbClr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algn="ctr" defTabSz="912813"/>
            <a:endParaRPr lang="fr-FR" sz="1000" b="1"/>
          </a:p>
        </p:txBody>
      </p:sp>
      <p:grpSp>
        <p:nvGrpSpPr>
          <p:cNvPr id="21" name="Groupe 274"/>
          <p:cNvGrpSpPr>
            <a:grpSpLocks/>
          </p:cNvGrpSpPr>
          <p:nvPr/>
        </p:nvGrpSpPr>
        <p:grpSpPr bwMode="auto">
          <a:xfrm>
            <a:off x="798513" y="5653088"/>
            <a:ext cx="142875" cy="663575"/>
            <a:chOff x="11964191" y="6163470"/>
            <a:chExt cx="201614" cy="927100"/>
          </a:xfrm>
        </p:grpSpPr>
        <p:sp>
          <p:nvSpPr>
            <p:cNvPr id="9246" name="Rectangle 31"/>
            <p:cNvSpPr>
              <a:spLocks noChangeArrowheads="1"/>
            </p:cNvSpPr>
            <p:nvPr/>
          </p:nvSpPr>
          <p:spPr bwMode="auto">
            <a:xfrm flipH="1">
              <a:off x="11964193" y="6163470"/>
              <a:ext cx="201612" cy="9271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7" name="Freeform 32"/>
            <p:cNvSpPr>
              <a:spLocks/>
            </p:cNvSpPr>
            <p:nvPr/>
          </p:nvSpPr>
          <p:spPr bwMode="auto">
            <a:xfrm flipH="1">
              <a:off x="11964191" y="6163470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 flipH="1">
              <a:off x="11964191" y="6396832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49" name="Freeform 32"/>
            <p:cNvSpPr>
              <a:spLocks/>
            </p:cNvSpPr>
            <p:nvPr/>
          </p:nvSpPr>
          <p:spPr bwMode="auto">
            <a:xfrm flipH="1">
              <a:off x="11964191" y="6630194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9250" name="Freeform 32"/>
            <p:cNvSpPr>
              <a:spLocks/>
            </p:cNvSpPr>
            <p:nvPr/>
          </p:nvSpPr>
          <p:spPr bwMode="auto">
            <a:xfrm flipH="1">
              <a:off x="11964191" y="6863557"/>
              <a:ext cx="201613" cy="227013"/>
            </a:xfrm>
            <a:custGeom>
              <a:avLst/>
              <a:gdLst>
                <a:gd name="T0" fmla="*/ 2147483647 w 72"/>
                <a:gd name="T1" fmla="*/ 0 h 116"/>
                <a:gd name="T2" fmla="*/ 0 w 72"/>
                <a:gd name="T3" fmla="*/ 2147483647 h 116"/>
                <a:gd name="T4" fmla="*/ 0 60000 65536"/>
                <a:gd name="T5" fmla="*/ 0 60000 65536"/>
                <a:gd name="T6" fmla="*/ 0 w 72"/>
                <a:gd name="T7" fmla="*/ 0 h 116"/>
                <a:gd name="T8" fmla="*/ 72 w 72"/>
                <a:gd name="T9" fmla="*/ 116 h 1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16">
                  <a:moveTo>
                    <a:pt x="72" y="0"/>
                  </a:moveTo>
                  <a:lnTo>
                    <a:pt x="0" y="116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9234" name="Rectangle 280"/>
          <p:cNvSpPr>
            <a:spLocks noChangeArrowheads="1"/>
          </p:cNvSpPr>
          <p:nvPr/>
        </p:nvSpPr>
        <p:spPr bwMode="auto">
          <a:xfrm>
            <a:off x="663575" y="5427663"/>
            <a:ext cx="4127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306" tIns="32653" rIns="65306" bIns="32653">
            <a:spAutoFit/>
          </a:bodyPr>
          <a:lstStyle/>
          <a:p>
            <a:pPr algn="ctr"/>
            <a:r>
              <a:rPr lang="fr-FR" sz="1100" b="1">
                <a:solidFill>
                  <a:srgbClr val="FF0000"/>
                </a:solidFill>
              </a:rPr>
              <a:t>LVR</a:t>
            </a:r>
          </a:p>
        </p:txBody>
      </p:sp>
      <p:sp>
        <p:nvSpPr>
          <p:cNvPr id="9235" name="Rectangle 262"/>
          <p:cNvSpPr>
            <a:spLocks noChangeArrowheads="1"/>
          </p:cNvSpPr>
          <p:nvPr/>
        </p:nvSpPr>
        <p:spPr bwMode="auto">
          <a:xfrm>
            <a:off x="1450975" y="1069975"/>
            <a:ext cx="3159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d’air neuf modulant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de mélange modulant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Avec moteur de registre modulant 0-10VDC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6" name="Rectangle 263"/>
          <p:cNvSpPr>
            <a:spLocks noChangeArrowheads="1"/>
          </p:cNvSpPr>
          <p:nvPr/>
        </p:nvSpPr>
        <p:spPr bwMode="auto">
          <a:xfrm>
            <a:off x="1450975" y="2325688"/>
            <a:ext cx="2570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Echangeur de chaleur Air /Air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7" name="Rectangle 265"/>
          <p:cNvSpPr>
            <a:spLocks noChangeArrowheads="1"/>
          </p:cNvSpPr>
          <p:nvPr/>
        </p:nvSpPr>
        <p:spPr bwMode="auto">
          <a:xfrm>
            <a:off x="1450975" y="353695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Registre de By-pass</a:t>
            </a:r>
          </a:p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Avec moteur de registre tout ou rien 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8" name="Rectangle 266"/>
          <p:cNvSpPr>
            <a:spLocks noChangeArrowheads="1"/>
          </p:cNvSpPr>
          <p:nvPr/>
        </p:nvSpPr>
        <p:spPr bwMode="auto">
          <a:xfrm>
            <a:off x="1450975" y="4845050"/>
            <a:ext cx="1370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Filtres métalliques EU3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39" name="Rectangle 267"/>
          <p:cNvSpPr>
            <a:spLocks noChangeArrowheads="1"/>
          </p:cNvSpPr>
          <p:nvPr/>
        </p:nvSpPr>
        <p:spPr bwMode="auto">
          <a:xfrm>
            <a:off x="6018213" y="1333500"/>
            <a:ext cx="2470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Clapet Registre de surpression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0" name="Text Box 103"/>
          <p:cNvSpPr txBox="1">
            <a:spLocks noChangeArrowheads="1"/>
          </p:cNvSpPr>
          <p:nvPr/>
        </p:nvSpPr>
        <p:spPr bwMode="auto">
          <a:xfrm>
            <a:off x="6018213" y="5753100"/>
            <a:ext cx="1216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repris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1" name="Text Box 105"/>
          <p:cNvSpPr txBox="1">
            <a:spLocks noChangeArrowheads="1"/>
          </p:cNvSpPr>
          <p:nvPr/>
        </p:nvSpPr>
        <p:spPr bwMode="auto">
          <a:xfrm>
            <a:off x="6018213" y="4625975"/>
            <a:ext cx="1141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neuf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2" name="Text Box 106"/>
          <p:cNvSpPr txBox="1">
            <a:spLocks noChangeArrowheads="1"/>
          </p:cNvSpPr>
          <p:nvPr/>
        </p:nvSpPr>
        <p:spPr bwMode="auto">
          <a:xfrm>
            <a:off x="6018213" y="3563938"/>
            <a:ext cx="1492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Air mélangé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3" name="Rectangle 281"/>
          <p:cNvSpPr>
            <a:spLocks noChangeArrowheads="1"/>
          </p:cNvSpPr>
          <p:nvPr/>
        </p:nvSpPr>
        <p:spPr bwMode="auto">
          <a:xfrm>
            <a:off x="1450975" y="5853113"/>
            <a:ext cx="25066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Grille persiennes d’air neuf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4" name="Rectangle 282"/>
          <p:cNvSpPr>
            <a:spLocks noChangeArrowheads="1"/>
          </p:cNvSpPr>
          <p:nvPr/>
        </p:nvSpPr>
        <p:spPr bwMode="auto">
          <a:xfrm>
            <a:off x="6018212" y="2343150"/>
            <a:ext cx="204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fr-FR" sz="1200" i="1" dirty="0" smtClean="0">
                <a:solidFill>
                  <a:schemeClr val="tx2"/>
                </a:solidFill>
              </a:rPr>
              <a:t>Ventilateur Plug Fan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924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dirty="0" smtClean="0"/>
              <a:t>Légende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Procédure de séléction</a:t>
            </a:r>
          </a:p>
        </p:txBody>
      </p:sp>
      <p:sp>
        <p:nvSpPr>
          <p:cNvPr id="4119" name="Text Box 56"/>
          <p:cNvSpPr txBox="1">
            <a:spLocks noChangeArrowheads="1"/>
          </p:cNvSpPr>
          <p:nvPr/>
        </p:nvSpPr>
        <p:spPr bwMode="auto">
          <a:xfrm>
            <a:off x="533400" y="10287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La sélection des performances n’est pas encore intégrée dans Iris.</a:t>
            </a: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L’outil de sélection est sous format Excel disponible sur </a:t>
            </a:r>
            <a:r>
              <a:rPr lang="fr-FR" sz="1600" b="1" i="1" dirty="0" err="1" smtClean="0">
                <a:solidFill>
                  <a:schemeClr val="tx2"/>
                </a:solidFill>
              </a:rPr>
              <a:t>Litweb</a:t>
            </a:r>
            <a:r>
              <a:rPr lang="fr-FR" sz="1600" b="1" i="1" dirty="0" smtClean="0">
                <a:solidFill>
                  <a:schemeClr val="tx2"/>
                </a:solidFill>
              </a:rPr>
              <a:t>:</a:t>
            </a:r>
          </a:p>
          <a:p>
            <a:pPr algn="l"/>
            <a:r>
              <a:rPr lang="fr-FR" sz="1600" i="1" dirty="0" smtClean="0">
                <a:solidFill>
                  <a:schemeClr val="tx2"/>
                </a:solidFill>
              </a:rPr>
              <a:t>Page Voyager II ou Voyager III</a:t>
            </a:r>
          </a:p>
          <a:p>
            <a:pPr algn="l"/>
            <a:r>
              <a:rPr lang="fr-FR" sz="1600" i="1" dirty="0" smtClean="0">
                <a:solidFill>
                  <a:schemeClr val="tx2"/>
                </a:solidFill>
              </a:rPr>
              <a:t>	►</a:t>
            </a:r>
            <a:r>
              <a:rPr lang="fr-FR" sz="1600" i="1" dirty="0" err="1" smtClean="0">
                <a:solidFill>
                  <a:schemeClr val="tx2"/>
                </a:solidFill>
              </a:rPr>
              <a:t>Energy</a:t>
            </a:r>
            <a:r>
              <a:rPr lang="fr-FR" sz="1600" i="1" dirty="0" smtClean="0">
                <a:solidFill>
                  <a:schemeClr val="tx2"/>
                </a:solidFill>
              </a:rPr>
              <a:t> </a:t>
            </a:r>
            <a:r>
              <a:rPr lang="fr-FR" sz="1600" i="1" dirty="0" err="1" smtClean="0">
                <a:solidFill>
                  <a:schemeClr val="tx2"/>
                </a:solidFill>
              </a:rPr>
              <a:t>recovery</a:t>
            </a:r>
            <a:r>
              <a:rPr lang="fr-FR" sz="1600" i="1" dirty="0" smtClean="0">
                <a:solidFill>
                  <a:schemeClr val="tx2"/>
                </a:solidFill>
              </a:rPr>
              <a:t> module data</a:t>
            </a:r>
          </a:p>
          <a:p>
            <a:pPr algn="l"/>
            <a:r>
              <a:rPr lang="fr-FR" sz="1600" i="1" dirty="0" smtClean="0">
                <a:solidFill>
                  <a:schemeClr val="tx2"/>
                </a:solidFill>
              </a:rPr>
              <a:t>		►Performance </a:t>
            </a:r>
            <a:r>
              <a:rPr lang="fr-FR" sz="1600" i="1" dirty="0" err="1" smtClean="0">
                <a:solidFill>
                  <a:schemeClr val="tx2"/>
                </a:solidFill>
              </a:rPr>
              <a:t>selection</a:t>
            </a:r>
            <a:r>
              <a:rPr lang="fr-FR" sz="1600" i="1" dirty="0" smtClean="0">
                <a:solidFill>
                  <a:schemeClr val="tx2"/>
                </a:solidFill>
              </a:rPr>
              <a:t> </a:t>
            </a:r>
            <a:r>
              <a:rPr lang="fr-FR" sz="1600" i="1" dirty="0" err="1" smtClean="0">
                <a:solidFill>
                  <a:schemeClr val="tx2"/>
                </a:solidFill>
              </a:rPr>
              <a:t>tool</a:t>
            </a:r>
            <a:r>
              <a:rPr lang="fr-FR" sz="1600" b="1" i="1" dirty="0" smtClean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32222" b="-6296"/>
          <a:stretch>
            <a:fillRect/>
          </a:stretch>
        </p:blipFill>
        <p:spPr bwMode="auto">
          <a:xfrm>
            <a:off x="5346700" y="3828311"/>
            <a:ext cx="3733800" cy="41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458" y="2400299"/>
            <a:ext cx="4869441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Ellipse 61"/>
          <p:cNvSpPr/>
          <p:nvPr/>
        </p:nvSpPr>
        <p:spPr bwMode="auto">
          <a:xfrm>
            <a:off x="317500" y="5765800"/>
            <a:ext cx="1828800" cy="635000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Connecteur droit 63"/>
          <p:cNvCxnSpPr>
            <a:stCxn id="62" idx="5"/>
            <a:endCxn id="1028" idx="1"/>
          </p:cNvCxnSpPr>
          <p:nvPr/>
        </p:nvCxnSpPr>
        <p:spPr bwMode="auto">
          <a:xfrm rot="5400000" flipH="1" flipV="1">
            <a:off x="2476213" y="3437320"/>
            <a:ext cx="2272751" cy="34682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5533171" y="4349234"/>
            <a:ext cx="3610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2 feuilles : </a:t>
            </a:r>
          </a:p>
          <a:p>
            <a:pPr algn="l"/>
            <a:r>
              <a:rPr lang="fr-FR" i="1" dirty="0" smtClean="0">
                <a:solidFill>
                  <a:schemeClr val="tx2"/>
                </a:solidFill>
              </a:rPr>
              <a:t>“</a:t>
            </a:r>
            <a:r>
              <a:rPr lang="fr-FR" i="1" dirty="0" err="1" smtClean="0">
                <a:solidFill>
                  <a:schemeClr val="tx2"/>
                </a:solidFill>
              </a:rPr>
              <a:t>Batch_run</a:t>
            </a:r>
            <a:r>
              <a:rPr lang="fr-FR" i="1" dirty="0" smtClean="0">
                <a:solidFill>
                  <a:schemeClr val="tx2"/>
                </a:solidFill>
              </a:rPr>
              <a:t>” permet de faire des sélections multiples (facultatif).</a:t>
            </a:r>
          </a:p>
          <a:p>
            <a:pPr algn="l"/>
            <a:endParaRPr lang="fr-FR" i="1" dirty="0" smtClean="0">
              <a:solidFill>
                <a:schemeClr val="tx2"/>
              </a:solidFill>
            </a:endParaRPr>
          </a:p>
          <a:p>
            <a:pPr algn="l"/>
            <a:r>
              <a:rPr lang="fr-FR" i="1" dirty="0" smtClean="0">
                <a:solidFill>
                  <a:schemeClr val="tx2"/>
                </a:solidFill>
              </a:rPr>
              <a:t>“</a:t>
            </a:r>
            <a:r>
              <a:rPr lang="fr-FR" i="1" dirty="0" err="1" smtClean="0">
                <a:solidFill>
                  <a:schemeClr val="tx2"/>
                </a:solidFill>
              </a:rPr>
              <a:t>Selection_tool</a:t>
            </a:r>
            <a:r>
              <a:rPr lang="fr-FR" i="1" dirty="0" smtClean="0">
                <a:solidFill>
                  <a:schemeClr val="tx2"/>
                </a:solidFill>
              </a:rPr>
              <a:t>” feuille principale de sélection des ERM.</a:t>
            </a:r>
            <a:endParaRPr lang="fr-F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7200" y="1581248"/>
            <a:ext cx="3187700" cy="191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Etape 1 : Choix du type d’unité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526972" y="1083520"/>
            <a:ext cx="525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Cliquer sur la configuration de soufflage souhaité ,du type d’échangeur et de la taille du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686" y="2708458"/>
            <a:ext cx="6294664" cy="151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174171" y="3106057"/>
            <a:ext cx="6299200" cy="551543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cxnSp>
        <p:nvCxnSpPr>
          <p:cNvPr id="64" name="Connecteur droit 63"/>
          <p:cNvCxnSpPr>
            <a:stCxn id="21" idx="0"/>
            <a:endCxn id="66" idx="1"/>
          </p:cNvCxnSpPr>
          <p:nvPr/>
        </p:nvCxnSpPr>
        <p:spPr bwMode="auto">
          <a:xfrm rot="5400000" flipH="1" flipV="1">
            <a:off x="2575686" y="2154772"/>
            <a:ext cx="1699371" cy="203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Forme libre 23"/>
          <p:cNvSpPr>
            <a:spLocks noChangeAspect="1"/>
          </p:cNvSpPr>
          <p:nvPr/>
        </p:nvSpPr>
        <p:spPr bwMode="auto">
          <a:xfrm>
            <a:off x="5326744" y="3454400"/>
            <a:ext cx="310844" cy="335756"/>
          </a:xfrm>
          <a:custGeom>
            <a:avLst/>
            <a:gdLst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64474 w 798285"/>
              <a:gd name="connsiteY0" fmla="*/ 774936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64474 w 798285"/>
              <a:gd name="connsiteY8" fmla="*/ 774936 h 1098427"/>
              <a:gd name="connsiteX0" fmla="*/ 275771 w 798285"/>
              <a:gd name="connsiteY0" fmla="*/ 537028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93905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218921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594439 w 798285"/>
              <a:gd name="connsiteY4" fmla="*/ 423749 h 1098427"/>
              <a:gd name="connsiteX5" fmla="*/ 391885 w 798285"/>
              <a:gd name="connsiteY5" fmla="*/ 478971 h 1098427"/>
              <a:gd name="connsiteX6" fmla="*/ 798285 w 798285"/>
              <a:gd name="connsiteY6" fmla="*/ 986971 h 1098427"/>
              <a:gd name="connsiteX7" fmla="*/ 691202 w 798285"/>
              <a:gd name="connsiteY7" fmla="*/ 1098427 h 1098427"/>
              <a:gd name="connsiteX8" fmla="*/ 275771 w 798285"/>
              <a:gd name="connsiteY8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582709 w 798285"/>
              <a:gd name="connsiteY3" fmla="*/ 413360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07725 w 798285"/>
              <a:gd name="connsiteY3" fmla="*/ 439605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285" h="1098427">
                <a:moveTo>
                  <a:pt x="275771" y="537028"/>
                </a:moveTo>
                <a:lnTo>
                  <a:pt x="161530" y="750566"/>
                </a:lnTo>
                <a:lnTo>
                  <a:pt x="0" y="0"/>
                </a:lnTo>
                <a:lnTo>
                  <a:pt x="607725" y="439605"/>
                </a:lnTo>
                <a:lnTo>
                  <a:pt x="391885" y="478971"/>
                </a:lnTo>
                <a:lnTo>
                  <a:pt x="798285" y="986971"/>
                </a:lnTo>
                <a:lnTo>
                  <a:pt x="691202" y="1098427"/>
                </a:lnTo>
                <a:lnTo>
                  <a:pt x="275771" y="537028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22057" y="4886262"/>
            <a:ext cx="5254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Le code HB du module apparaît</a:t>
            </a:r>
            <a:endParaRPr lang="fr-FR" dirty="0"/>
          </a:p>
        </p:txBody>
      </p:sp>
      <p:cxnSp>
        <p:nvCxnSpPr>
          <p:cNvPr id="27" name="Connecteur droit 26"/>
          <p:cNvCxnSpPr>
            <a:stCxn id="26" idx="1"/>
          </p:cNvCxnSpPr>
          <p:nvPr/>
        </p:nvCxnSpPr>
        <p:spPr bwMode="auto">
          <a:xfrm rot="10800000">
            <a:off x="3846295" y="4064004"/>
            <a:ext cx="275763" cy="10069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necteur droit 29"/>
          <p:cNvCxnSpPr>
            <a:stCxn id="31" idx="1"/>
          </p:cNvCxnSpPr>
          <p:nvPr/>
        </p:nvCxnSpPr>
        <p:spPr bwMode="auto">
          <a:xfrm rot="10800000">
            <a:off x="3249388" y="4216402"/>
            <a:ext cx="208640" cy="16280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458028" y="5521262"/>
            <a:ext cx="525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Le prix liste à ajouter sur le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r>
              <a:rPr lang="fr-FR" i="1" dirty="0" smtClean="0">
                <a:solidFill>
                  <a:schemeClr val="tx2"/>
                </a:solidFill>
              </a:rPr>
              <a:t> apparaît avec la TFN associée.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43" y="2405786"/>
            <a:ext cx="8490857" cy="256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152400"/>
            <a:ext cx="7972425" cy="468313"/>
          </a:xfrm>
          <a:noFill/>
        </p:spPr>
        <p:txBody>
          <a:bodyPr/>
          <a:lstStyle/>
          <a:p>
            <a:r>
              <a:rPr lang="fr-FR" dirty="0" smtClean="0"/>
              <a:t>Etape 2 : Saisie des conditions de fonctionnement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31520" y="937216"/>
            <a:ext cx="7976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Entrer le débit d’air du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r>
              <a:rPr lang="fr-FR" i="1" dirty="0" smtClean="0">
                <a:solidFill>
                  <a:schemeClr val="tx2"/>
                </a:solidFill>
              </a:rPr>
              <a:t>, le % d’air neuf, le débit d’air extrait (si différent du débit d’air neuf, la perte de charge sur la gaine de reprise</a:t>
            </a:r>
          </a:p>
          <a:p>
            <a:pPr algn="l"/>
            <a:r>
              <a:rPr lang="fr-FR" i="1" dirty="0" err="1" smtClean="0">
                <a:solidFill>
                  <a:schemeClr val="tx2"/>
                </a:solidFill>
              </a:rPr>
              <a:t>Temperature</a:t>
            </a:r>
            <a:r>
              <a:rPr lang="fr-FR" i="1" dirty="0" smtClean="0">
                <a:solidFill>
                  <a:schemeClr val="tx2"/>
                </a:solidFill>
              </a:rPr>
              <a:t> et humidité extérieure et reprise pour le mode été et hiver</a:t>
            </a:r>
            <a:endParaRPr lang="fr-FR" dirty="0"/>
          </a:p>
        </p:txBody>
      </p:sp>
      <p:cxnSp>
        <p:nvCxnSpPr>
          <p:cNvPr id="64" name="Connecteur droit 63"/>
          <p:cNvCxnSpPr/>
          <p:nvPr/>
        </p:nvCxnSpPr>
        <p:spPr bwMode="auto">
          <a:xfrm rot="5400000" flipH="1" flipV="1">
            <a:off x="2935225" y="2139695"/>
            <a:ext cx="530352" cy="5120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Forme libre 23"/>
          <p:cNvSpPr>
            <a:spLocks noChangeAspect="1"/>
          </p:cNvSpPr>
          <p:nvPr/>
        </p:nvSpPr>
        <p:spPr bwMode="auto">
          <a:xfrm>
            <a:off x="5326744" y="3454400"/>
            <a:ext cx="310844" cy="335756"/>
          </a:xfrm>
          <a:custGeom>
            <a:avLst/>
            <a:gdLst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64474 w 798285"/>
              <a:gd name="connsiteY0" fmla="*/ 774936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64474 w 798285"/>
              <a:gd name="connsiteY8" fmla="*/ 774936 h 1098427"/>
              <a:gd name="connsiteX0" fmla="*/ 275771 w 798285"/>
              <a:gd name="connsiteY0" fmla="*/ 537028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93905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218921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594439 w 798285"/>
              <a:gd name="connsiteY4" fmla="*/ 423749 h 1098427"/>
              <a:gd name="connsiteX5" fmla="*/ 391885 w 798285"/>
              <a:gd name="connsiteY5" fmla="*/ 478971 h 1098427"/>
              <a:gd name="connsiteX6" fmla="*/ 798285 w 798285"/>
              <a:gd name="connsiteY6" fmla="*/ 986971 h 1098427"/>
              <a:gd name="connsiteX7" fmla="*/ 691202 w 798285"/>
              <a:gd name="connsiteY7" fmla="*/ 1098427 h 1098427"/>
              <a:gd name="connsiteX8" fmla="*/ 275771 w 798285"/>
              <a:gd name="connsiteY8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582709 w 798285"/>
              <a:gd name="connsiteY3" fmla="*/ 413360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07725 w 798285"/>
              <a:gd name="connsiteY3" fmla="*/ 439605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285" h="1098427">
                <a:moveTo>
                  <a:pt x="275771" y="537028"/>
                </a:moveTo>
                <a:lnTo>
                  <a:pt x="161530" y="750566"/>
                </a:lnTo>
                <a:lnTo>
                  <a:pt x="0" y="0"/>
                </a:lnTo>
                <a:lnTo>
                  <a:pt x="607725" y="439605"/>
                </a:lnTo>
                <a:lnTo>
                  <a:pt x="391885" y="478971"/>
                </a:lnTo>
                <a:lnTo>
                  <a:pt x="798285" y="986971"/>
                </a:lnTo>
                <a:lnTo>
                  <a:pt x="691202" y="1098427"/>
                </a:lnTo>
                <a:lnTo>
                  <a:pt x="275771" y="537028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8368" y="5882958"/>
            <a:ext cx="766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Cliquer sur le bouton “RUN </a:t>
            </a:r>
            <a:r>
              <a:rPr lang="fr-FR" i="1" dirty="0" err="1" smtClean="0">
                <a:solidFill>
                  <a:schemeClr val="tx2"/>
                </a:solidFill>
              </a:rPr>
              <a:t>Calculation</a:t>
            </a:r>
            <a:r>
              <a:rPr lang="fr-FR" i="1" dirty="0" smtClean="0">
                <a:solidFill>
                  <a:schemeClr val="tx2"/>
                </a:solidFill>
              </a:rPr>
              <a:t> » pour rafraîchir les données qui apparaissent sur le schéma du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endParaRPr lang="fr-FR" dirty="0"/>
          </a:p>
        </p:txBody>
      </p:sp>
      <p:cxnSp>
        <p:nvCxnSpPr>
          <p:cNvPr id="27" name="Connecteur droit 26"/>
          <p:cNvCxnSpPr>
            <a:stCxn id="26" idx="0"/>
            <a:endCxn id="28" idx="4"/>
          </p:cNvCxnSpPr>
          <p:nvPr/>
        </p:nvCxnSpPr>
        <p:spPr bwMode="auto">
          <a:xfrm rot="5400000" flipH="1" flipV="1">
            <a:off x="3671919" y="4036473"/>
            <a:ext cx="2664270" cy="1028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2148840" y="2658001"/>
            <a:ext cx="786384" cy="1923143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3" name="Ellipse 22"/>
          <p:cNvSpPr/>
          <p:nvPr/>
        </p:nvSpPr>
        <p:spPr bwMode="auto">
          <a:xfrm>
            <a:off x="4873752" y="4306824"/>
            <a:ext cx="1472184" cy="502920"/>
          </a:xfrm>
          <a:prstGeom prst="ellipse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mtClean="0"/>
          </a:p>
        </p:txBody>
      </p:sp>
      <p:sp>
        <p:nvSpPr>
          <p:cNvPr id="28" name="Ellipse 27"/>
          <p:cNvSpPr/>
          <p:nvPr/>
        </p:nvSpPr>
        <p:spPr bwMode="auto">
          <a:xfrm>
            <a:off x="4782312" y="2715768"/>
            <a:ext cx="1472184" cy="502920"/>
          </a:xfrm>
          <a:prstGeom prst="ellipse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mtClean="0"/>
          </a:p>
        </p:txBody>
      </p:sp>
      <p:cxnSp>
        <p:nvCxnSpPr>
          <p:cNvPr id="32" name="Connecteur droit 31"/>
          <p:cNvCxnSpPr>
            <a:stCxn id="26" idx="0"/>
            <a:endCxn id="23" idx="3"/>
          </p:cNvCxnSpPr>
          <p:nvPr/>
        </p:nvCxnSpPr>
        <p:spPr bwMode="auto">
          <a:xfrm rot="5400000" flipH="1" flipV="1">
            <a:off x="4216094" y="5009704"/>
            <a:ext cx="1146865" cy="5996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Ellipse 39"/>
          <p:cNvSpPr/>
          <p:nvPr/>
        </p:nvSpPr>
        <p:spPr bwMode="auto">
          <a:xfrm>
            <a:off x="7031736" y="3813048"/>
            <a:ext cx="1472184" cy="502920"/>
          </a:xfrm>
          <a:prstGeom prst="ellipse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mtClean="0"/>
          </a:p>
        </p:txBody>
      </p:sp>
      <p:sp>
        <p:nvSpPr>
          <p:cNvPr id="41" name="Ellipse 40"/>
          <p:cNvSpPr/>
          <p:nvPr/>
        </p:nvSpPr>
        <p:spPr bwMode="auto">
          <a:xfrm>
            <a:off x="6391656" y="2697480"/>
            <a:ext cx="1472184" cy="502920"/>
          </a:xfrm>
          <a:prstGeom prst="ellipse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FR" smtClean="0"/>
          </a:p>
        </p:txBody>
      </p:sp>
      <p:cxnSp>
        <p:nvCxnSpPr>
          <p:cNvPr id="43" name="Connecteur droit 42"/>
          <p:cNvCxnSpPr>
            <a:stCxn id="26" idx="0"/>
            <a:endCxn id="40" idx="3"/>
          </p:cNvCxnSpPr>
          <p:nvPr/>
        </p:nvCxnSpPr>
        <p:spPr bwMode="auto">
          <a:xfrm rot="5400000" flipH="1" flipV="1">
            <a:off x="5048198" y="3683824"/>
            <a:ext cx="1640641" cy="27576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cteur droit 47"/>
          <p:cNvCxnSpPr>
            <a:stCxn id="26" idx="0"/>
            <a:endCxn id="41" idx="3"/>
          </p:cNvCxnSpPr>
          <p:nvPr/>
        </p:nvCxnSpPr>
        <p:spPr bwMode="auto">
          <a:xfrm rot="5400000" flipH="1" flipV="1">
            <a:off x="4170374" y="3446080"/>
            <a:ext cx="2756209" cy="21175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rot="5400000" flipH="1" flipV="1">
            <a:off x="1682496" y="4864608"/>
            <a:ext cx="768096" cy="6766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Step 3 : Intégrer l’ERM dans la selection Iris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726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b="1" i="1" u="sng" dirty="0" err="1" smtClean="0">
                <a:solidFill>
                  <a:schemeClr val="tx2"/>
                </a:solidFill>
              </a:rPr>
              <a:t>Selectionner</a:t>
            </a:r>
            <a:r>
              <a:rPr lang="fr-FR" b="1" i="1" u="sng" dirty="0" smtClean="0">
                <a:solidFill>
                  <a:schemeClr val="tx2"/>
                </a:solidFill>
              </a:rPr>
              <a:t> le </a:t>
            </a:r>
            <a:r>
              <a:rPr lang="fr-FR" b="1" i="1" u="sng" dirty="0" err="1" smtClean="0">
                <a:solidFill>
                  <a:schemeClr val="tx2"/>
                </a:solidFill>
              </a:rPr>
              <a:t>rooftop</a:t>
            </a:r>
            <a:r>
              <a:rPr lang="fr-FR" b="1" i="1" u="sng" dirty="0" smtClean="0">
                <a:solidFill>
                  <a:schemeClr val="tx2"/>
                </a:solidFill>
              </a:rPr>
              <a:t> avec </a:t>
            </a:r>
            <a:r>
              <a:rPr lang="fr-FR" b="1" i="1" u="sng" dirty="0" err="1" smtClean="0">
                <a:solidFill>
                  <a:schemeClr val="tx2"/>
                </a:solidFill>
              </a:rPr>
              <a:t>otpion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economiseur</a:t>
            </a:r>
            <a:r>
              <a:rPr lang="fr-FR" b="1" i="1" u="sng" dirty="0" smtClean="0">
                <a:solidFill>
                  <a:schemeClr val="tx2"/>
                </a:solidFill>
              </a:rPr>
              <a:t> dans Iris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94088"/>
            <a:ext cx="6057900" cy="50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7744" y="1474184"/>
            <a:ext cx="2578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Le module de récupération de chaleur va modifier les conditions de Température et d’</a:t>
            </a:r>
            <a:r>
              <a:rPr lang="fr-FR" i="1" dirty="0" err="1" smtClean="0">
                <a:solidFill>
                  <a:schemeClr val="tx2"/>
                </a:solidFill>
              </a:rPr>
              <a:t>humidté</a:t>
            </a:r>
            <a:r>
              <a:rPr lang="fr-FR" i="1" dirty="0" smtClean="0">
                <a:solidFill>
                  <a:schemeClr val="tx2"/>
                </a:solidFill>
              </a:rPr>
              <a:t> à l’entrée du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r>
              <a:rPr lang="fr-FR" i="1" dirty="0" smtClean="0">
                <a:solidFill>
                  <a:schemeClr val="tx2"/>
                </a:solidFill>
              </a:rPr>
              <a:t>. Les paramètres en bleu, rouge et vert doivent être reportés dans la fenêtre de Iris.</a:t>
            </a:r>
            <a:endParaRPr lang="fr-F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348345"/>
            <a:ext cx="7972425" cy="468313"/>
          </a:xfrm>
          <a:noFill/>
        </p:spPr>
        <p:txBody>
          <a:bodyPr/>
          <a:lstStyle/>
          <a:p>
            <a:r>
              <a:rPr lang="fr-FR" smtClean="0"/>
              <a:t>Etape 5 (optionnelle): Integration dans </a:t>
            </a:r>
            <a:br>
              <a:rPr lang="fr-FR" smtClean="0"/>
            </a:br>
            <a:r>
              <a:rPr lang="fr-FR" smtClean="0"/>
              <a:t>le calcul du Net EER/COP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8492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smtClean="0">
                <a:solidFill>
                  <a:schemeClr val="tx2"/>
                </a:solidFill>
              </a:rPr>
              <a:t>On peut considérer la chaleur récupérée par l’ERM comme une puissance froide/chaude additionnelle pour le rooftop.</a:t>
            </a:r>
          </a:p>
          <a:p>
            <a:pPr algn="l"/>
            <a:r>
              <a:rPr lang="fr-FR" i="1" smtClean="0">
                <a:solidFill>
                  <a:schemeClr val="tx2"/>
                </a:solidFill>
              </a:rPr>
              <a:t>L’étape 4 recalcule les efficacités du rooftop selon l’hypothèse de l’EN14511</a:t>
            </a:r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8062"/>
          <a:stretch>
            <a:fillRect/>
          </a:stretch>
        </p:blipFill>
        <p:spPr bwMode="auto">
          <a:xfrm>
            <a:off x="285750" y="2038707"/>
            <a:ext cx="8858250" cy="33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5844" y="2784158"/>
            <a:ext cx="334815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Mettre dans les cellules jaunes les valeurs données par Iris en mode froid et chaud.</a:t>
            </a:r>
            <a:endParaRPr lang="fr-FR" dirty="0"/>
          </a:p>
        </p:txBody>
      </p:sp>
      <p:cxnSp>
        <p:nvCxnSpPr>
          <p:cNvPr id="7" name="Connecteur droit 6"/>
          <p:cNvCxnSpPr>
            <a:stCxn id="6" idx="1"/>
          </p:cNvCxnSpPr>
          <p:nvPr/>
        </p:nvCxnSpPr>
        <p:spPr bwMode="auto">
          <a:xfrm rot="10800000">
            <a:off x="3924300" y="2895607"/>
            <a:ext cx="1871544" cy="3502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Connecteur droit 9"/>
          <p:cNvCxnSpPr>
            <a:stCxn id="6" idx="1"/>
          </p:cNvCxnSpPr>
          <p:nvPr/>
        </p:nvCxnSpPr>
        <p:spPr bwMode="auto">
          <a:xfrm rot="10800000" flipV="1">
            <a:off x="3898900" y="3245823"/>
            <a:ext cx="1896944" cy="10594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759200" y="5591770"/>
            <a:ext cx="51181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Les valeurs de capacités et efficacités du </a:t>
            </a:r>
            <a:r>
              <a:rPr lang="fr-FR" i="1" dirty="0" err="1" smtClean="0">
                <a:solidFill>
                  <a:schemeClr val="tx2"/>
                </a:solidFill>
              </a:rPr>
              <a:t>rooftop</a:t>
            </a:r>
            <a:r>
              <a:rPr lang="fr-FR" i="1" dirty="0" smtClean="0">
                <a:solidFill>
                  <a:schemeClr val="tx2"/>
                </a:solidFill>
              </a:rPr>
              <a:t> sont recalculées au point d’application en prenant l’hypothèse de l’EN14511 (0Pa ESP)</a:t>
            </a:r>
            <a:endParaRPr lang="fr-FR" dirty="0"/>
          </a:p>
        </p:txBody>
      </p:sp>
      <p:cxnSp>
        <p:nvCxnSpPr>
          <p:cNvPr id="16" name="Connecteur droit 15"/>
          <p:cNvCxnSpPr>
            <a:stCxn id="15" idx="0"/>
          </p:cNvCxnSpPr>
          <p:nvPr/>
        </p:nvCxnSpPr>
        <p:spPr bwMode="auto">
          <a:xfrm rot="16200000" flipV="1">
            <a:off x="4909841" y="4183361"/>
            <a:ext cx="384770" cy="2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cteur droit 17"/>
          <p:cNvCxnSpPr>
            <a:stCxn id="15" idx="0"/>
          </p:cNvCxnSpPr>
          <p:nvPr/>
        </p:nvCxnSpPr>
        <p:spPr bwMode="auto">
          <a:xfrm rot="16200000" flipV="1">
            <a:off x="4160541" y="3434061"/>
            <a:ext cx="1845270" cy="24701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cteur droit 20"/>
          <p:cNvCxnSpPr>
            <a:stCxn id="15" idx="0"/>
          </p:cNvCxnSpPr>
          <p:nvPr/>
        </p:nvCxnSpPr>
        <p:spPr bwMode="auto">
          <a:xfrm rot="16200000" flipV="1">
            <a:off x="5506741" y="4780261"/>
            <a:ext cx="384770" cy="1238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necteur droit 21"/>
          <p:cNvCxnSpPr>
            <a:stCxn id="15" idx="0"/>
          </p:cNvCxnSpPr>
          <p:nvPr/>
        </p:nvCxnSpPr>
        <p:spPr bwMode="auto">
          <a:xfrm rot="16200000" flipV="1">
            <a:off x="4757441" y="4030961"/>
            <a:ext cx="1845270" cy="12763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dirty="0" err="1" smtClean="0"/>
              <a:t>Step</a:t>
            </a:r>
            <a:r>
              <a:rPr lang="fr-FR" dirty="0" smtClean="0"/>
              <a:t> 6 : Mise à jour de la cotation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849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Sélectionner la plage de données et faire un copier coller dans la cotation Word provenant d’Iris.</a:t>
            </a:r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4300" y="1970088"/>
            <a:ext cx="533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9850" y="1970088"/>
            <a:ext cx="571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4856" y="2788920"/>
            <a:ext cx="3936417" cy="274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lèche droite 19"/>
          <p:cNvSpPr/>
          <p:nvPr/>
        </p:nvSpPr>
        <p:spPr bwMode="auto">
          <a:xfrm>
            <a:off x="3538728" y="3877056"/>
            <a:ext cx="1261872" cy="850392"/>
          </a:xfrm>
          <a:prstGeom prst="rightArrow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Ctrl+C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smtClean="0"/>
              <a:t>Ctrl+V</a:t>
            </a:r>
            <a:endParaRPr kumimoji="0" lang="fr-F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193" y="2487168"/>
            <a:ext cx="2965467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smtClean="0"/>
              <a:t>Contenu</a:t>
            </a:r>
          </a:p>
        </p:txBody>
      </p:sp>
      <p:sp>
        <p:nvSpPr>
          <p:cNvPr id="4119" name="Text Box 56"/>
          <p:cNvSpPr txBox="1">
            <a:spLocks noChangeArrowheads="1"/>
          </p:cNvSpPr>
          <p:nvPr/>
        </p:nvSpPr>
        <p:spPr bwMode="auto">
          <a:xfrm>
            <a:off x="533400" y="1219200"/>
            <a:ext cx="8229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Caractéristiques produit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Gamme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Construction des ERM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Technologies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Concept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Particularités de dessin des versions pour Voyager II / Voyager III.</a:t>
            </a:r>
          </a:p>
          <a:p>
            <a:pPr lvl="1" algn="l">
              <a:buFont typeface="Arial" pitchFamily="34" charset="0"/>
              <a:buChar char="•"/>
            </a:pPr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Procédure de sélection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Sélection pas à pas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1600" b="1" i="1" dirty="0" smtClean="0">
                <a:solidFill>
                  <a:schemeClr val="tx2"/>
                </a:solidFill>
              </a:rPr>
              <a:t>Traitement en série, exemple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78726" y="2478156"/>
            <a:ext cx="248224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39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fr-FR" sz="239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Outil complémentaire : Batch run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84920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Le traitement en série est utile quand :</a:t>
            </a:r>
          </a:p>
          <a:p>
            <a:pPr algn="l"/>
            <a:r>
              <a:rPr lang="fr-FR" i="1" dirty="0" smtClean="0">
                <a:solidFill>
                  <a:schemeClr val="tx2"/>
                </a:solidFill>
              </a:rPr>
              <a:t>	Il est demandé une sélection à plusieurs conditions différentes</a:t>
            </a:r>
          </a:p>
          <a:p>
            <a:pPr algn="l"/>
            <a:r>
              <a:rPr lang="fr-FR" i="1" dirty="0" smtClean="0">
                <a:solidFill>
                  <a:schemeClr val="tx2"/>
                </a:solidFill>
              </a:rPr>
              <a:t>	il faut intégrer l’économie d’énergie réalisée sur une année.</a:t>
            </a:r>
          </a:p>
          <a:p>
            <a:pPr algn="l"/>
            <a:endParaRPr lang="fr-FR" i="1" dirty="0" smtClean="0">
              <a:solidFill>
                <a:schemeClr val="tx2"/>
              </a:solidFill>
            </a:endParaRPr>
          </a:p>
          <a:p>
            <a:pPr algn="l"/>
            <a:r>
              <a:rPr lang="fr-FR" i="1" dirty="0" smtClean="0">
                <a:solidFill>
                  <a:schemeClr val="tx2"/>
                </a:solidFill>
              </a:rPr>
              <a:t>Exemple : Varsovie</a:t>
            </a:r>
          </a:p>
          <a:p>
            <a:pPr algn="l"/>
            <a:r>
              <a:rPr lang="fr-FR" sz="1400" i="1" dirty="0" smtClean="0">
                <a:solidFill>
                  <a:schemeClr val="tx2"/>
                </a:solidFill>
              </a:rPr>
              <a:t>Source : </a:t>
            </a:r>
            <a:r>
              <a:rPr lang="fr-FR" sz="1400" i="1" dirty="0" smtClean="0">
                <a:solidFill>
                  <a:schemeClr val="tx2"/>
                </a:solidFill>
                <a:hlinkClick r:id="rId2"/>
              </a:rPr>
              <a:t>http://www.eere.energy.gov/buildings/energyplus/cfm/weather_data.cfm</a:t>
            </a:r>
            <a:endParaRPr lang="fr-FR" sz="1400" i="1" dirty="0" smtClean="0">
              <a:solidFill>
                <a:schemeClr val="tx2"/>
              </a:solidFill>
            </a:endParaRPr>
          </a:p>
          <a:p>
            <a:pPr algn="l"/>
            <a:endParaRPr lang="fr-FR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520700" y="2654300"/>
          <a:ext cx="4521200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796481" y="3853934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Nb of heures / année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84909" y="5987534"/>
            <a:ext cx="257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schemeClr val="tx2"/>
                </a:solidFill>
              </a:rPr>
              <a:t>Température extérieure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7261860" y="2133600"/>
          <a:ext cx="1300480" cy="4064000"/>
        </p:xfrm>
        <a:graphic>
          <a:graphicData uri="http://schemas.openxmlformats.org/drawingml/2006/table">
            <a:tbl>
              <a:tblPr/>
              <a:tblGrid>
                <a:gridCol w="650240"/>
                <a:gridCol w="650240"/>
              </a:tblGrid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330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°C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 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903304" y="2607675"/>
            <a:ext cx="2665896" cy="3970318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Quelle est l’économie de chauffage générée par un ERM à échangeur à plaque aux conditions:</a:t>
            </a:r>
          </a:p>
          <a:p>
            <a:endParaRPr lang="fr-FR" b="1" i="1" dirty="0" smtClean="0">
              <a:solidFill>
                <a:schemeClr val="tx2"/>
              </a:solidFill>
            </a:endParaRPr>
          </a:p>
          <a:p>
            <a:r>
              <a:rPr lang="fr-FR" b="1" i="1" dirty="0" smtClean="0">
                <a:solidFill>
                  <a:schemeClr val="tx2"/>
                </a:solidFill>
              </a:rPr>
              <a:t>Intérieur 18°C </a:t>
            </a:r>
          </a:p>
          <a:p>
            <a:r>
              <a:rPr lang="fr-FR" b="1" i="1" dirty="0" smtClean="0">
                <a:solidFill>
                  <a:schemeClr val="tx2"/>
                </a:solidFill>
              </a:rPr>
              <a:t>Fonctionnement 24h/24h </a:t>
            </a:r>
          </a:p>
          <a:p>
            <a:r>
              <a:rPr lang="fr-FR" b="1" i="1" dirty="0" smtClean="0">
                <a:solidFill>
                  <a:schemeClr val="tx2"/>
                </a:solidFill>
              </a:rPr>
              <a:t>20% air neuf</a:t>
            </a:r>
          </a:p>
          <a:p>
            <a:r>
              <a:rPr lang="fr-FR" b="1" i="1" dirty="0" smtClean="0">
                <a:solidFill>
                  <a:schemeClr val="tx2"/>
                </a:solidFill>
              </a:rPr>
              <a:t>YKD600 – PHE</a:t>
            </a:r>
          </a:p>
          <a:p>
            <a:r>
              <a:rPr lang="fr-FR" b="1" i="1" dirty="0" smtClean="0">
                <a:solidFill>
                  <a:schemeClr val="tx2"/>
                </a:solidFill>
              </a:rPr>
              <a:t>Pas de demande de froid en-dessous de 10°C extérieur</a:t>
            </a:r>
            <a:endParaRPr lang="fr-FR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256" y="3107226"/>
            <a:ext cx="6353629" cy="218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Additional Tool : Batch run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849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smtClean="0">
                <a:solidFill>
                  <a:schemeClr val="tx2"/>
                </a:solidFill>
              </a:rPr>
              <a:t>1 – Choisir le type de module ERM à simuler : PHE- Downflow 400-500-600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00" y="2710934"/>
            <a:ext cx="634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2 – Placer dans la feuille « Batch </a:t>
            </a:r>
            <a:r>
              <a:rPr lang="fr-FR" i="1" dirty="0" err="1" smtClean="0">
                <a:solidFill>
                  <a:schemeClr val="tx2"/>
                </a:solidFill>
              </a:rPr>
              <a:t>run</a:t>
            </a:r>
            <a:r>
              <a:rPr lang="fr-FR" i="1" dirty="0" smtClean="0">
                <a:solidFill>
                  <a:schemeClr val="tx2"/>
                </a:solidFill>
              </a:rPr>
              <a:t> » les données d’entrée</a:t>
            </a:r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305790"/>
            <a:ext cx="7277100" cy="132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5900" y="5365234"/>
            <a:ext cx="675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3 – Cliquer sur le bouton “</a:t>
            </a:r>
            <a:r>
              <a:rPr lang="fr-FR" i="1" dirty="0" err="1" smtClean="0">
                <a:solidFill>
                  <a:schemeClr val="tx2"/>
                </a:solidFill>
              </a:rPr>
              <a:t>Run</a:t>
            </a:r>
            <a:r>
              <a:rPr lang="fr-FR" i="1" dirty="0" smtClean="0">
                <a:solidFill>
                  <a:schemeClr val="tx2"/>
                </a:solidFill>
              </a:rPr>
              <a:t>” pour récupérer les performances</a:t>
            </a:r>
            <a:endParaRPr lang="fr-FR" dirty="0"/>
          </a:p>
        </p:txBody>
      </p:sp>
      <p:sp>
        <p:nvSpPr>
          <p:cNvPr id="15" name="Forme libre 14"/>
          <p:cNvSpPr>
            <a:spLocks noChangeAspect="1"/>
          </p:cNvSpPr>
          <p:nvPr/>
        </p:nvSpPr>
        <p:spPr bwMode="auto">
          <a:xfrm>
            <a:off x="4691744" y="3200400"/>
            <a:ext cx="310844" cy="335756"/>
          </a:xfrm>
          <a:custGeom>
            <a:avLst/>
            <a:gdLst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74057"/>
              <a:gd name="connsiteX1" fmla="*/ 130628 w 798285"/>
              <a:gd name="connsiteY1" fmla="*/ 711200 h 1074057"/>
              <a:gd name="connsiteX2" fmla="*/ 0 w 798285"/>
              <a:gd name="connsiteY2" fmla="*/ 0 h 1074057"/>
              <a:gd name="connsiteX3" fmla="*/ 638628 w 798285"/>
              <a:gd name="connsiteY3" fmla="*/ 478971 h 1074057"/>
              <a:gd name="connsiteX4" fmla="*/ 391885 w 798285"/>
              <a:gd name="connsiteY4" fmla="*/ 478971 h 1074057"/>
              <a:gd name="connsiteX5" fmla="*/ 798285 w 798285"/>
              <a:gd name="connsiteY5" fmla="*/ 986971 h 1074057"/>
              <a:gd name="connsiteX6" fmla="*/ 667657 w 798285"/>
              <a:gd name="connsiteY6" fmla="*/ 1074057 h 1074057"/>
              <a:gd name="connsiteX7" fmla="*/ 275771 w 798285"/>
              <a:gd name="connsiteY7" fmla="*/ 537028 h 1074057"/>
              <a:gd name="connsiteX8" fmla="*/ 130628 w 798285"/>
              <a:gd name="connsiteY8" fmla="*/ 711200 h 107405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30628 w 798285"/>
              <a:gd name="connsiteY0" fmla="*/ 711200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30628 w 798285"/>
              <a:gd name="connsiteY8" fmla="*/ 711200 h 1098427"/>
              <a:gd name="connsiteX0" fmla="*/ 164474 w 798285"/>
              <a:gd name="connsiteY0" fmla="*/ 774936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8" fmla="*/ 164474 w 798285"/>
              <a:gd name="connsiteY8" fmla="*/ 774936 h 1098427"/>
              <a:gd name="connsiteX0" fmla="*/ 275771 w 798285"/>
              <a:gd name="connsiteY0" fmla="*/ 537028 h 1098427"/>
              <a:gd name="connsiteX1" fmla="*/ 130628 w 798285"/>
              <a:gd name="connsiteY1" fmla="*/ 711200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93905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218921 w 798285"/>
              <a:gd name="connsiteY1" fmla="*/ 786184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594439 w 798285"/>
              <a:gd name="connsiteY4" fmla="*/ 423749 h 1098427"/>
              <a:gd name="connsiteX5" fmla="*/ 391885 w 798285"/>
              <a:gd name="connsiteY5" fmla="*/ 478971 h 1098427"/>
              <a:gd name="connsiteX6" fmla="*/ 798285 w 798285"/>
              <a:gd name="connsiteY6" fmla="*/ 986971 h 1098427"/>
              <a:gd name="connsiteX7" fmla="*/ 691202 w 798285"/>
              <a:gd name="connsiteY7" fmla="*/ 1098427 h 1098427"/>
              <a:gd name="connsiteX8" fmla="*/ 275771 w 798285"/>
              <a:gd name="connsiteY8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38628 w 798285"/>
              <a:gd name="connsiteY3" fmla="*/ 478971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582709 w 798285"/>
              <a:gd name="connsiteY3" fmla="*/ 413360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  <a:gd name="connsiteX0" fmla="*/ 275771 w 798285"/>
              <a:gd name="connsiteY0" fmla="*/ 537028 h 1098427"/>
              <a:gd name="connsiteX1" fmla="*/ 161530 w 798285"/>
              <a:gd name="connsiteY1" fmla="*/ 750566 h 1098427"/>
              <a:gd name="connsiteX2" fmla="*/ 0 w 798285"/>
              <a:gd name="connsiteY2" fmla="*/ 0 h 1098427"/>
              <a:gd name="connsiteX3" fmla="*/ 607725 w 798285"/>
              <a:gd name="connsiteY3" fmla="*/ 439605 h 1098427"/>
              <a:gd name="connsiteX4" fmla="*/ 391885 w 798285"/>
              <a:gd name="connsiteY4" fmla="*/ 478971 h 1098427"/>
              <a:gd name="connsiteX5" fmla="*/ 798285 w 798285"/>
              <a:gd name="connsiteY5" fmla="*/ 986971 h 1098427"/>
              <a:gd name="connsiteX6" fmla="*/ 691202 w 798285"/>
              <a:gd name="connsiteY6" fmla="*/ 1098427 h 1098427"/>
              <a:gd name="connsiteX7" fmla="*/ 275771 w 798285"/>
              <a:gd name="connsiteY7" fmla="*/ 537028 h 109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285" h="1098427">
                <a:moveTo>
                  <a:pt x="275771" y="537028"/>
                </a:moveTo>
                <a:lnTo>
                  <a:pt x="161530" y="750566"/>
                </a:lnTo>
                <a:lnTo>
                  <a:pt x="0" y="0"/>
                </a:lnTo>
                <a:lnTo>
                  <a:pt x="607725" y="439605"/>
                </a:lnTo>
                <a:lnTo>
                  <a:pt x="391885" y="478971"/>
                </a:lnTo>
                <a:lnTo>
                  <a:pt x="798285" y="986971"/>
                </a:lnTo>
                <a:lnTo>
                  <a:pt x="691202" y="1098427"/>
                </a:lnTo>
                <a:lnTo>
                  <a:pt x="275771" y="537028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Additional Tool : Batch run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15900" y="937216"/>
            <a:ext cx="849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smtClean="0">
                <a:solidFill>
                  <a:schemeClr val="tx2"/>
                </a:solidFill>
              </a:rPr>
              <a:t>4 – Sélectionner la puissance chaude à chaque point de calcul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200" y="4145308"/>
            <a:ext cx="8705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i="1" smtClean="0">
                <a:solidFill>
                  <a:schemeClr val="tx2"/>
                </a:solidFill>
              </a:rPr>
              <a:t>5 – Multiplier les kW par le nombre d’heures correspondant dans l’année pour obtenir la quantité d’energie economisée.</a:t>
            </a:r>
            <a:endParaRPr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90" y="1246752"/>
            <a:ext cx="7266610" cy="28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phique 8"/>
          <p:cNvGraphicFramePr/>
          <p:nvPr/>
        </p:nvGraphicFramePr>
        <p:xfrm>
          <a:off x="1054100" y="4660900"/>
          <a:ext cx="3238500" cy="219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906828" y="4882634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= 202 184kWh / an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894128" y="5530334"/>
            <a:ext cx="3764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fr-FR" i="1" dirty="0" smtClean="0">
                <a:solidFill>
                  <a:schemeClr val="tx2"/>
                </a:solidFill>
              </a:rPr>
              <a:t>= 48.5 Ton équivalent  CO</a:t>
            </a:r>
            <a:r>
              <a:rPr lang="fr-FR" i="1" baseline="-25000" dirty="0" smtClean="0">
                <a:solidFill>
                  <a:schemeClr val="tx2"/>
                </a:solidFill>
              </a:rPr>
              <a:t>2</a:t>
            </a:r>
            <a:r>
              <a:rPr lang="fr-FR" i="1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fr-FR" sz="1400" i="1" dirty="0" smtClean="0">
                <a:solidFill>
                  <a:schemeClr val="tx2"/>
                </a:solidFill>
              </a:rPr>
              <a:t>(si la source de chauffage est du gaz naturel)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/>
      <p:bldGraphic spid="9" grpId="0">
        <p:bldAsOne/>
      </p:bldGraphic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0275" name="Picture 3" descr="trane_ppt_e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00200" y="1752600"/>
            <a:ext cx="58674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6000"/>
              <a:t>Thank you!</a:t>
            </a:r>
          </a:p>
        </p:txBody>
      </p:sp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2024063"/>
            <a:ext cx="50704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lang="fr-FR" smtClean="0"/>
              <a:t>Impact sur la gamme</a:t>
            </a:r>
          </a:p>
        </p:txBody>
      </p:sp>
      <p:grpSp>
        <p:nvGrpSpPr>
          <p:cNvPr id="2" name="Groupe 56"/>
          <p:cNvGrpSpPr/>
          <p:nvPr/>
        </p:nvGrpSpPr>
        <p:grpSpPr>
          <a:xfrm>
            <a:off x="457200" y="3275013"/>
            <a:ext cx="8305800" cy="3473450"/>
            <a:chOff x="457200" y="3275013"/>
            <a:chExt cx="8305800" cy="3473450"/>
          </a:xfrm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095375" y="6411913"/>
              <a:ext cx="4241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1600" b="1" i="1" smtClean="0">
                  <a:solidFill>
                    <a:schemeClr val="bg1"/>
                  </a:solidFill>
                </a:rPr>
                <a:t>Part of Voyager II and III upgrade program</a:t>
              </a:r>
              <a:endParaRPr lang="fr-FR" sz="1600" b="1" i="1">
                <a:solidFill>
                  <a:schemeClr val="bg1"/>
                </a:solidFill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549275" y="3844925"/>
              <a:ext cx="8193088" cy="2581275"/>
            </a:xfrm>
            <a:prstGeom prst="rect">
              <a:avLst/>
            </a:prstGeom>
            <a:gradFill rotWithShape="1">
              <a:gsLst>
                <a:gs pos="0">
                  <a:srgbClr val="CDE8FF"/>
                </a:gs>
                <a:gs pos="50000">
                  <a:srgbClr val="FFFF99"/>
                </a:gs>
                <a:gs pos="100000">
                  <a:srgbClr val="CDE8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2754313" y="4398963"/>
              <a:ext cx="2603500" cy="444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2" name="Oval 6"/>
            <p:cNvSpPr>
              <a:spLocks noChangeAspect="1" noChangeArrowheads="1"/>
            </p:cNvSpPr>
            <p:nvPr/>
          </p:nvSpPr>
          <p:spPr bwMode="auto">
            <a:xfrm flipH="1">
              <a:off x="2660650" y="4310063"/>
              <a:ext cx="200025" cy="24130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spect="1" noChangeArrowheads="1"/>
            </p:cNvSpPr>
            <p:nvPr/>
          </p:nvSpPr>
          <p:spPr bwMode="auto">
            <a:xfrm flipH="1">
              <a:off x="5195888" y="4310063"/>
              <a:ext cx="201612" cy="241300"/>
            </a:xfrm>
            <a:prstGeom prst="ellipse">
              <a:avLst/>
            </a:prstGeom>
            <a:gradFill rotWithShape="0">
              <a:gsLst>
                <a:gs pos="0">
                  <a:srgbClr val="FFFFCC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fr-FR" sz="1600" b="1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563813" y="4316413"/>
              <a:ext cx="355600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800" b="1"/>
                <a:t>125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5119688" y="4316413"/>
              <a:ext cx="357187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fr-FR" sz="800" b="1"/>
                <a:t>340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365875" y="4046538"/>
              <a:ext cx="1173163" cy="528637"/>
              <a:chOff x="2492" y="1770"/>
              <a:chExt cx="623" cy="368"/>
            </a:xfrm>
          </p:grpSpPr>
          <p:sp>
            <p:nvSpPr>
              <p:cNvPr id="4151" name="Rectangle 11"/>
              <p:cNvSpPr>
                <a:spLocks noChangeArrowheads="1"/>
              </p:cNvSpPr>
              <p:nvPr/>
            </p:nvSpPr>
            <p:spPr bwMode="auto">
              <a:xfrm>
                <a:off x="2492" y="1983"/>
                <a:ext cx="62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FFCC4D"/>
                  </a:buClr>
                  <a:buSzPct val="110000"/>
                  <a:buFont typeface="Monotype Sorts" pitchFamily="2" charset="2"/>
                  <a:buNone/>
                </a:pPr>
                <a:r>
                  <a:rPr lang="fr-FR" sz="800"/>
                  <a:t>Voyager II</a:t>
                </a:r>
              </a:p>
            </p:txBody>
          </p:sp>
          <p:pic>
            <p:nvPicPr>
              <p:cNvPr id="4152" name="Picture 12" descr="VII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83" y="1770"/>
                <a:ext cx="399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07" name="AutoShape 13"/>
            <p:cNvSpPr>
              <a:spLocks noChangeArrowheads="1"/>
            </p:cNvSpPr>
            <p:nvPr/>
          </p:nvSpPr>
          <p:spPr bwMode="auto">
            <a:xfrm>
              <a:off x="4816475" y="5386388"/>
              <a:ext cx="3609975" cy="60325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8" name="Oval 14"/>
            <p:cNvSpPr>
              <a:spLocks noChangeAspect="1" noChangeArrowheads="1"/>
            </p:cNvSpPr>
            <p:nvPr/>
          </p:nvSpPr>
          <p:spPr bwMode="auto">
            <a:xfrm flipH="1">
              <a:off x="4727575" y="5297488"/>
              <a:ext cx="200025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275</a:t>
              </a:r>
            </a:p>
          </p:txBody>
        </p:sp>
        <p:sp>
          <p:nvSpPr>
            <p:cNvPr id="4109" name="Oval 15"/>
            <p:cNvSpPr>
              <a:spLocks noChangeAspect="1" noChangeArrowheads="1"/>
            </p:cNvSpPr>
            <p:nvPr/>
          </p:nvSpPr>
          <p:spPr bwMode="auto">
            <a:xfrm flipH="1">
              <a:off x="5646738" y="5297488"/>
              <a:ext cx="201612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350</a:t>
              </a:r>
            </a:p>
          </p:txBody>
        </p:sp>
        <p:sp>
          <p:nvSpPr>
            <p:cNvPr id="4110" name="Oval 16"/>
            <p:cNvSpPr>
              <a:spLocks noChangeAspect="1" noChangeArrowheads="1"/>
            </p:cNvSpPr>
            <p:nvPr/>
          </p:nvSpPr>
          <p:spPr bwMode="auto">
            <a:xfrm flipH="1">
              <a:off x="5124450" y="5297488"/>
              <a:ext cx="201613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300</a:t>
              </a:r>
            </a:p>
          </p:txBody>
        </p:sp>
        <p:sp>
          <p:nvSpPr>
            <p:cNvPr id="4111" name="Oval 17"/>
            <p:cNvSpPr>
              <a:spLocks noChangeAspect="1" noChangeArrowheads="1"/>
            </p:cNvSpPr>
            <p:nvPr/>
          </p:nvSpPr>
          <p:spPr bwMode="auto">
            <a:xfrm flipH="1">
              <a:off x="6443663" y="5302250"/>
              <a:ext cx="201612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400</a:t>
              </a:r>
            </a:p>
          </p:txBody>
        </p:sp>
        <p:sp>
          <p:nvSpPr>
            <p:cNvPr id="4112" name="Oval 18"/>
            <p:cNvSpPr>
              <a:spLocks noChangeAspect="1" noChangeArrowheads="1"/>
            </p:cNvSpPr>
            <p:nvPr/>
          </p:nvSpPr>
          <p:spPr bwMode="auto">
            <a:xfrm flipH="1">
              <a:off x="7175500" y="5297488"/>
              <a:ext cx="201613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500</a:t>
              </a:r>
            </a:p>
          </p:txBody>
        </p:sp>
        <p:sp>
          <p:nvSpPr>
            <p:cNvPr id="4113" name="Oval 19"/>
            <p:cNvSpPr>
              <a:spLocks noChangeAspect="1" noChangeArrowheads="1"/>
            </p:cNvSpPr>
            <p:nvPr/>
          </p:nvSpPr>
          <p:spPr bwMode="auto">
            <a:xfrm flipH="1">
              <a:off x="8275638" y="5297488"/>
              <a:ext cx="201612" cy="241300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fr-FR" sz="900" b="1"/>
                <a:t>600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35175" y="3592513"/>
              <a:ext cx="6321425" cy="2887662"/>
              <a:chOff x="1623" y="1337"/>
              <a:chExt cx="3358" cy="1406"/>
            </a:xfrm>
          </p:grpSpPr>
          <p:sp>
            <p:nvSpPr>
              <p:cNvPr id="4136" name="Line 21"/>
              <p:cNvSpPr>
                <a:spLocks noChangeAspect="1" noChangeShapeType="1"/>
              </p:cNvSpPr>
              <p:nvPr/>
            </p:nvSpPr>
            <p:spPr bwMode="auto">
              <a:xfrm>
                <a:off x="1623" y="1348"/>
                <a:ext cx="1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7" name="Line 22"/>
              <p:cNvSpPr>
                <a:spLocks noChangeAspect="1" noChangeShapeType="1"/>
              </p:cNvSpPr>
              <p:nvPr/>
            </p:nvSpPr>
            <p:spPr bwMode="auto">
              <a:xfrm>
                <a:off x="1863" y="1348"/>
                <a:ext cx="0" cy="136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8" name="Line 23"/>
              <p:cNvSpPr>
                <a:spLocks noChangeAspect="1" noChangeShapeType="1"/>
              </p:cNvSpPr>
              <p:nvPr/>
            </p:nvSpPr>
            <p:spPr bwMode="auto">
              <a:xfrm>
                <a:off x="2101" y="1348"/>
                <a:ext cx="1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9" name="Line 24"/>
              <p:cNvSpPr>
                <a:spLocks noChangeAspect="1" noChangeShapeType="1"/>
              </p:cNvSpPr>
              <p:nvPr/>
            </p:nvSpPr>
            <p:spPr bwMode="auto">
              <a:xfrm>
                <a:off x="2341" y="1348"/>
                <a:ext cx="0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0" name="Line 25"/>
              <p:cNvSpPr>
                <a:spLocks noChangeAspect="1" noChangeShapeType="1"/>
              </p:cNvSpPr>
              <p:nvPr/>
            </p:nvSpPr>
            <p:spPr bwMode="auto">
              <a:xfrm>
                <a:off x="2818" y="1348"/>
                <a:ext cx="1" cy="137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1" name="Line 26"/>
              <p:cNvSpPr>
                <a:spLocks noChangeAspect="1" noChangeShapeType="1"/>
              </p:cNvSpPr>
              <p:nvPr/>
            </p:nvSpPr>
            <p:spPr bwMode="auto">
              <a:xfrm>
                <a:off x="3057" y="1348"/>
                <a:ext cx="1" cy="136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2" name="Line 27"/>
              <p:cNvSpPr>
                <a:spLocks noChangeAspect="1" noChangeShapeType="1"/>
              </p:cNvSpPr>
              <p:nvPr/>
            </p:nvSpPr>
            <p:spPr bwMode="auto">
              <a:xfrm>
                <a:off x="3296" y="1348"/>
                <a:ext cx="0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3" name="Line 28"/>
              <p:cNvSpPr>
                <a:spLocks noChangeAspect="1" noChangeShapeType="1"/>
              </p:cNvSpPr>
              <p:nvPr/>
            </p:nvSpPr>
            <p:spPr bwMode="auto">
              <a:xfrm>
                <a:off x="2580" y="1348"/>
                <a:ext cx="0" cy="137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4" name="Line 29"/>
              <p:cNvSpPr>
                <a:spLocks noChangeAspect="1" noChangeShapeType="1"/>
              </p:cNvSpPr>
              <p:nvPr/>
            </p:nvSpPr>
            <p:spPr bwMode="auto">
              <a:xfrm>
                <a:off x="3535" y="1348"/>
                <a:ext cx="1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5" name="Line 30"/>
              <p:cNvSpPr>
                <a:spLocks noChangeAspect="1" noChangeShapeType="1"/>
              </p:cNvSpPr>
              <p:nvPr/>
            </p:nvSpPr>
            <p:spPr bwMode="auto">
              <a:xfrm>
                <a:off x="4012" y="1348"/>
                <a:ext cx="1" cy="134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6" name="Line 31"/>
              <p:cNvSpPr>
                <a:spLocks noChangeAspect="1" noChangeShapeType="1"/>
              </p:cNvSpPr>
              <p:nvPr/>
            </p:nvSpPr>
            <p:spPr bwMode="auto">
              <a:xfrm>
                <a:off x="4252" y="1348"/>
                <a:ext cx="0" cy="137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7" name="Line 32"/>
              <p:cNvSpPr>
                <a:spLocks noChangeAspect="1" noChangeShapeType="1"/>
              </p:cNvSpPr>
              <p:nvPr/>
            </p:nvSpPr>
            <p:spPr bwMode="auto">
              <a:xfrm>
                <a:off x="4490" y="1348"/>
                <a:ext cx="1" cy="137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8" name="Line 33"/>
              <p:cNvSpPr>
                <a:spLocks noChangeAspect="1" noChangeShapeType="1"/>
              </p:cNvSpPr>
              <p:nvPr/>
            </p:nvSpPr>
            <p:spPr bwMode="auto">
              <a:xfrm>
                <a:off x="4738" y="1348"/>
                <a:ext cx="0" cy="137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49" name="Line 34"/>
              <p:cNvSpPr>
                <a:spLocks noChangeAspect="1" noChangeShapeType="1"/>
              </p:cNvSpPr>
              <p:nvPr/>
            </p:nvSpPr>
            <p:spPr bwMode="auto">
              <a:xfrm>
                <a:off x="4981" y="1348"/>
                <a:ext cx="0" cy="139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50" name="Line 35"/>
              <p:cNvSpPr>
                <a:spLocks noChangeAspect="1" noChangeShapeType="1"/>
              </p:cNvSpPr>
              <p:nvPr/>
            </p:nvSpPr>
            <p:spPr bwMode="auto">
              <a:xfrm>
                <a:off x="3783" y="1337"/>
                <a:ext cx="1" cy="1387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2825750" y="5260975"/>
              <a:ext cx="1417638" cy="619125"/>
              <a:chOff x="4083" y="1026"/>
              <a:chExt cx="753" cy="446"/>
            </a:xfrm>
          </p:grpSpPr>
          <p:sp>
            <p:nvSpPr>
              <p:cNvPr id="4134" name="Rectangle 37"/>
              <p:cNvSpPr>
                <a:spLocks noChangeArrowheads="1"/>
              </p:cNvSpPr>
              <p:nvPr/>
            </p:nvSpPr>
            <p:spPr bwMode="auto">
              <a:xfrm>
                <a:off x="4083" y="1026"/>
                <a:ext cx="753" cy="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FFCC4D"/>
                  </a:buClr>
                  <a:buSzPct val="110000"/>
                  <a:buFont typeface="Monotype Sorts" pitchFamily="2" charset="2"/>
                  <a:buNone/>
                </a:pPr>
                <a:r>
                  <a:rPr lang="fr-FR" sz="800" b="1"/>
                  <a:t>Voyager III</a:t>
                </a:r>
              </a:p>
            </p:txBody>
          </p:sp>
          <p:pic>
            <p:nvPicPr>
              <p:cNvPr id="4135" name="Picture 38" descr="VIII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6" y="1170"/>
                <a:ext cx="578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16" name="Picture 39" descr="Eurovent 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250" y="3308350"/>
              <a:ext cx="346075" cy="411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57200" y="3871913"/>
              <a:ext cx="8135938" cy="2481262"/>
              <a:chOff x="288" y="1533"/>
              <a:chExt cx="5125" cy="1563"/>
            </a:xfrm>
          </p:grpSpPr>
          <p:sp>
            <p:nvSpPr>
              <p:cNvPr id="4120" name="Rectangle 41"/>
              <p:cNvSpPr>
                <a:spLocks noChangeArrowheads="1"/>
              </p:cNvSpPr>
              <p:nvPr/>
            </p:nvSpPr>
            <p:spPr bwMode="auto">
              <a:xfrm>
                <a:off x="1590" y="1541"/>
                <a:ext cx="550" cy="653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21" name="Rectangle 42"/>
              <p:cNvSpPr>
                <a:spLocks noChangeArrowheads="1"/>
              </p:cNvSpPr>
              <p:nvPr/>
            </p:nvSpPr>
            <p:spPr bwMode="auto">
              <a:xfrm>
                <a:off x="2197" y="1541"/>
                <a:ext cx="712" cy="653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22" name="Rectangle 43"/>
              <p:cNvSpPr>
                <a:spLocks noChangeArrowheads="1"/>
              </p:cNvSpPr>
              <p:nvPr/>
            </p:nvSpPr>
            <p:spPr bwMode="auto">
              <a:xfrm>
                <a:off x="2956" y="1533"/>
                <a:ext cx="712" cy="653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23" name="Rectangle 44"/>
              <p:cNvSpPr>
                <a:spLocks noChangeArrowheads="1"/>
              </p:cNvSpPr>
              <p:nvPr/>
            </p:nvSpPr>
            <p:spPr bwMode="auto">
              <a:xfrm>
                <a:off x="3745" y="2319"/>
                <a:ext cx="1668" cy="777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24" name="Text Box 45"/>
              <p:cNvSpPr txBox="1">
                <a:spLocks noChangeArrowheads="1"/>
              </p:cNvSpPr>
              <p:nvPr/>
            </p:nvSpPr>
            <p:spPr bwMode="auto">
              <a:xfrm>
                <a:off x="307" y="1598"/>
                <a:ext cx="937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l"/>
                <a:r>
                  <a:rPr lang="fr-FR" sz="1200" b="1"/>
                  <a:t>Voyager 2 cabinet</a:t>
                </a:r>
              </a:p>
            </p:txBody>
          </p:sp>
          <p:sp>
            <p:nvSpPr>
              <p:cNvPr id="4125" name="Text Box 46"/>
              <p:cNvSpPr txBox="1">
                <a:spLocks noChangeArrowheads="1"/>
              </p:cNvSpPr>
              <p:nvPr/>
            </p:nvSpPr>
            <p:spPr bwMode="auto">
              <a:xfrm>
                <a:off x="288" y="2888"/>
                <a:ext cx="937" cy="1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b">
                <a:spAutoFit/>
              </a:bodyPr>
              <a:lstStyle/>
              <a:p>
                <a:pPr algn="l"/>
                <a:r>
                  <a:rPr lang="fr-FR" sz="1200" b="1"/>
                  <a:t>Voyager 3 cabinet</a:t>
                </a:r>
              </a:p>
            </p:txBody>
          </p:sp>
          <p:sp>
            <p:nvSpPr>
              <p:cNvPr id="4126" name="Text Box 47"/>
              <p:cNvSpPr txBox="1">
                <a:spLocks noChangeArrowheads="1"/>
              </p:cNvSpPr>
              <p:nvPr/>
            </p:nvSpPr>
            <p:spPr bwMode="auto">
              <a:xfrm>
                <a:off x="1578" y="1661"/>
                <a:ext cx="547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r>
                  <a:rPr lang="fr-FR" sz="1400" b="1"/>
                  <a:t>B</a:t>
                </a:r>
              </a:p>
            </p:txBody>
          </p:sp>
          <p:sp>
            <p:nvSpPr>
              <p:cNvPr id="4127" name="Text Box 48"/>
              <p:cNvSpPr txBox="1">
                <a:spLocks noChangeArrowheads="1"/>
              </p:cNvSpPr>
              <p:nvPr/>
            </p:nvSpPr>
            <p:spPr bwMode="auto">
              <a:xfrm>
                <a:off x="2271" y="1661"/>
                <a:ext cx="546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r>
                  <a:rPr lang="fr-FR" sz="1400" b="1"/>
                  <a:t>C</a:t>
                </a:r>
              </a:p>
            </p:txBody>
          </p:sp>
          <p:sp>
            <p:nvSpPr>
              <p:cNvPr id="4128" name="Text Box 49"/>
              <p:cNvSpPr txBox="1">
                <a:spLocks noChangeArrowheads="1"/>
              </p:cNvSpPr>
              <p:nvPr/>
            </p:nvSpPr>
            <p:spPr bwMode="auto">
              <a:xfrm>
                <a:off x="3039" y="1661"/>
                <a:ext cx="547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r>
                  <a:rPr lang="fr-FR" sz="1400" b="1"/>
                  <a:t>D</a:t>
                </a:r>
              </a:p>
            </p:txBody>
          </p:sp>
          <p:sp>
            <p:nvSpPr>
              <p:cNvPr id="4129" name="Text Box 50"/>
              <p:cNvSpPr txBox="1">
                <a:spLocks noChangeArrowheads="1"/>
              </p:cNvSpPr>
              <p:nvPr/>
            </p:nvSpPr>
            <p:spPr bwMode="auto">
              <a:xfrm>
                <a:off x="3039" y="2865"/>
                <a:ext cx="547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r>
                  <a:rPr lang="fr-FR" sz="1400" b="1"/>
                  <a:t>A / B</a:t>
                </a:r>
              </a:p>
            </p:txBody>
          </p:sp>
          <p:sp>
            <p:nvSpPr>
              <p:cNvPr id="4130" name="Text Box 51"/>
              <p:cNvSpPr txBox="1">
                <a:spLocks noChangeArrowheads="1"/>
              </p:cNvSpPr>
              <p:nvPr/>
            </p:nvSpPr>
            <p:spPr bwMode="auto">
              <a:xfrm>
                <a:off x="3808" y="2865"/>
                <a:ext cx="1476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b">
                <a:spAutoFit/>
              </a:bodyPr>
              <a:lstStyle/>
              <a:p>
                <a:r>
                  <a:rPr lang="fr-FR" sz="1400" b="1"/>
                  <a:t>C / D</a:t>
                </a:r>
              </a:p>
            </p:txBody>
          </p:sp>
          <p:sp>
            <p:nvSpPr>
              <p:cNvPr id="4131" name="Rectangle 52"/>
              <p:cNvSpPr>
                <a:spLocks noChangeArrowheads="1"/>
              </p:cNvSpPr>
              <p:nvPr/>
            </p:nvSpPr>
            <p:spPr bwMode="auto">
              <a:xfrm>
                <a:off x="319" y="2831"/>
                <a:ext cx="2609" cy="265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2" name="Rectangle 53"/>
              <p:cNvSpPr>
                <a:spLocks noChangeArrowheads="1"/>
              </p:cNvSpPr>
              <p:nvPr/>
            </p:nvSpPr>
            <p:spPr bwMode="auto">
              <a:xfrm>
                <a:off x="319" y="1541"/>
                <a:ext cx="1262" cy="265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33" name="Rectangle 54"/>
              <p:cNvSpPr>
                <a:spLocks noChangeArrowheads="1"/>
              </p:cNvSpPr>
              <p:nvPr/>
            </p:nvSpPr>
            <p:spPr bwMode="auto">
              <a:xfrm>
                <a:off x="2928" y="2309"/>
                <a:ext cx="749" cy="787"/>
              </a:xfrm>
              <a:prstGeom prst="rect">
                <a:avLst/>
              </a:prstGeom>
              <a:noFill/>
              <a:ln w="28575" algn="ctr">
                <a:solidFill>
                  <a:srgbClr val="CC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4118" name="Picture 55" descr="puissanc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8738" y="3275013"/>
              <a:ext cx="743426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9" name="Text Box 56"/>
          <p:cNvSpPr txBox="1">
            <a:spLocks noChangeArrowheads="1"/>
          </p:cNvSpPr>
          <p:nvPr/>
        </p:nvSpPr>
        <p:spPr bwMode="auto">
          <a:xfrm>
            <a:off x="533400" y="1219200"/>
            <a:ext cx="822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- Voyager II: de la taille 125 à 340 </a:t>
            </a: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- Voyager III: de la taille 275 à 600</a:t>
            </a:r>
          </a:p>
          <a:p>
            <a:pPr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 2 configurations de soufflage/reprise :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vertical (Downflow 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Horizontal (Horizontal flow)</a:t>
            </a:r>
          </a:p>
          <a:p>
            <a:pPr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 2 Technologies: 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Echangeur à plaques (Plate </a:t>
            </a:r>
            <a:r>
              <a:rPr lang="fr-FR" sz="1600" b="1" i="1" dirty="0" err="1" smtClean="0">
                <a:solidFill>
                  <a:schemeClr val="tx2"/>
                </a:solidFill>
              </a:rPr>
              <a:t>Heat</a:t>
            </a:r>
            <a:r>
              <a:rPr lang="fr-FR" sz="1600" b="1" i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</a:rPr>
              <a:t>Exchanger</a:t>
            </a:r>
            <a:r>
              <a:rPr lang="fr-FR" sz="1600" b="1" i="1" dirty="0" smtClean="0">
                <a:solidFill>
                  <a:schemeClr val="tx2"/>
                </a:solidFill>
              </a:rPr>
              <a:t> - PHE)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 (</a:t>
            </a:r>
            <a:r>
              <a:rPr lang="fr-FR" sz="1600" b="1" i="1" dirty="0" err="1" smtClean="0">
                <a:solidFill>
                  <a:schemeClr val="tx2"/>
                </a:solidFill>
              </a:rPr>
              <a:t>Heat</a:t>
            </a:r>
            <a:r>
              <a:rPr lang="fr-FR" sz="1600" b="1" i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</a:rPr>
              <a:t>Recovery</a:t>
            </a:r>
            <a:r>
              <a:rPr lang="fr-FR" sz="1600" b="1" i="1" dirty="0" smtClean="0">
                <a:solidFill>
                  <a:schemeClr val="tx2"/>
                </a:solidFill>
              </a:rPr>
              <a:t> Wheel - HRW)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95375" y="6411913"/>
            <a:ext cx="274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i="1">
                <a:solidFill>
                  <a:schemeClr val="bg1"/>
                </a:solidFill>
              </a:rPr>
              <a:t>20 Hard bill configurations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152400"/>
            <a:ext cx="7972425" cy="468313"/>
          </a:xfrm>
          <a:noFill/>
        </p:spPr>
        <p:txBody>
          <a:bodyPr/>
          <a:lstStyle/>
          <a:p>
            <a:r>
              <a:rPr smtClean="0"/>
              <a:t>Range impact</a:t>
            </a:r>
          </a:p>
        </p:txBody>
      </p:sp>
      <p:pic>
        <p:nvPicPr>
          <p:cNvPr id="5125" name="Picture 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59163"/>
            <a:ext cx="9144000" cy="13287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533400" y="1219200"/>
            <a:ext cx="8229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- Voyager II: de la taille 125 à 340 </a:t>
            </a:r>
          </a:p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- Voyager III: de la taille 275 à 600</a:t>
            </a:r>
          </a:p>
          <a:p>
            <a:pPr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 2 configurations de soufflage/reprise :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vertical (Downflow 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Horizontal (Horizontal flow)</a:t>
            </a:r>
          </a:p>
          <a:p>
            <a:pPr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 2 Technologies: 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Echangeur à plaques (Plate </a:t>
            </a:r>
            <a:r>
              <a:rPr lang="fr-FR" sz="1600" b="1" i="1" dirty="0" err="1" smtClean="0">
                <a:solidFill>
                  <a:schemeClr val="tx2"/>
                </a:solidFill>
              </a:rPr>
              <a:t>Heat</a:t>
            </a:r>
            <a:r>
              <a:rPr lang="fr-FR" sz="1600" b="1" i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</a:rPr>
              <a:t>Exchanger</a:t>
            </a:r>
            <a:r>
              <a:rPr lang="fr-FR" sz="1600" b="1" i="1" dirty="0" smtClean="0">
                <a:solidFill>
                  <a:schemeClr val="tx2"/>
                </a:solidFill>
              </a:rPr>
              <a:t> - PHE)</a:t>
            </a:r>
          </a:p>
          <a:p>
            <a:pPr lvl="1" algn="l">
              <a:buFontTx/>
              <a:buChar char="-"/>
            </a:pPr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 (</a:t>
            </a:r>
            <a:r>
              <a:rPr lang="fr-FR" sz="1600" b="1" i="1" dirty="0" err="1" smtClean="0">
                <a:solidFill>
                  <a:schemeClr val="tx2"/>
                </a:solidFill>
              </a:rPr>
              <a:t>Heat</a:t>
            </a:r>
            <a:r>
              <a:rPr lang="fr-FR" sz="1600" b="1" i="1" dirty="0" smtClean="0">
                <a:solidFill>
                  <a:schemeClr val="tx2"/>
                </a:solidFill>
              </a:rPr>
              <a:t> </a:t>
            </a:r>
            <a:r>
              <a:rPr lang="fr-FR" sz="1600" b="1" i="1" dirty="0" err="1" smtClean="0">
                <a:solidFill>
                  <a:schemeClr val="tx2"/>
                </a:solidFill>
              </a:rPr>
              <a:t>Recovery</a:t>
            </a:r>
            <a:r>
              <a:rPr lang="fr-FR" sz="1600" b="1" i="1" dirty="0" smtClean="0">
                <a:solidFill>
                  <a:schemeClr val="tx2"/>
                </a:solidFill>
              </a:rPr>
              <a:t> Wheel - HRW)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373063" y="4959350"/>
            <a:ext cx="564673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smtClean="0">
                <a:solidFill>
                  <a:schemeClr val="tx2"/>
                </a:solidFill>
              </a:rPr>
              <a:t>Portes d’accés sur charnières équipées de poignées</a:t>
            </a:r>
          </a:p>
          <a:p>
            <a:pPr algn="just">
              <a:buFontTx/>
              <a:buChar char="•"/>
            </a:pPr>
            <a:r>
              <a:rPr lang="fr-FR" sz="1100" i="1" smtClean="0">
                <a:solidFill>
                  <a:schemeClr val="tx2"/>
                </a:solidFill>
              </a:rPr>
              <a:t>Accés facile aux principaus composnats ( (ventilateur, échangheur de chaleur , registres de réglages et filtres)</a:t>
            </a:r>
          </a:p>
          <a:p>
            <a:pPr algn="just">
              <a:buFontTx/>
              <a:buChar char="•"/>
            </a:pPr>
            <a:r>
              <a:rPr lang="fr-FR" sz="1100" i="1" smtClean="0">
                <a:solidFill>
                  <a:schemeClr val="tx2"/>
                </a:solidFill>
              </a:rPr>
              <a:t>Accés en toutre sécurité.</a:t>
            </a:r>
            <a:endParaRPr lang="fr-FR" sz="1100" i="1">
              <a:solidFill>
                <a:schemeClr val="tx2"/>
              </a:solidFill>
            </a:endParaRP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856413" y="795338"/>
            <a:ext cx="1908175" cy="1539875"/>
            <a:chOff x="385" y="1275"/>
            <a:chExt cx="1406" cy="1129"/>
          </a:xfrm>
        </p:grpSpPr>
        <p:pic>
          <p:nvPicPr>
            <p:cNvPr id="6165" name="Picture 5"/>
            <p:cNvPicPr>
              <a:picLocks noChangeAspect="1" noChangeArrowheads="1"/>
            </p:cNvPicPr>
            <p:nvPr/>
          </p:nvPicPr>
          <p:blipFill>
            <a:blip r:embed="rId2"/>
            <a:srcRect t="23146" r="37372"/>
            <a:stretch>
              <a:fillRect/>
            </a:stretch>
          </p:blipFill>
          <p:spPr bwMode="auto">
            <a:xfrm>
              <a:off x="385" y="1275"/>
              <a:ext cx="1406" cy="112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6166" name="Rectangle 6"/>
            <p:cNvSpPr>
              <a:spLocks noChangeArrowheads="1"/>
            </p:cNvSpPr>
            <p:nvPr/>
          </p:nvSpPr>
          <p:spPr bwMode="auto">
            <a:xfrm>
              <a:off x="748" y="1842"/>
              <a:ext cx="522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6759575" y="3770313"/>
            <a:ext cx="1944688" cy="2017712"/>
            <a:chOff x="2789" y="1616"/>
            <a:chExt cx="1792" cy="1860"/>
          </a:xfrm>
        </p:grpSpPr>
        <p:pic>
          <p:nvPicPr>
            <p:cNvPr id="6163" name="Picture 8"/>
            <p:cNvPicPr>
              <a:picLocks noChangeAspect="1" noChangeArrowheads="1"/>
            </p:cNvPicPr>
            <p:nvPr/>
          </p:nvPicPr>
          <p:blipFill>
            <a:blip r:embed="rId3"/>
            <a:srcRect l="4916" t="4176" r="30296" b="10463"/>
            <a:stretch>
              <a:fillRect/>
            </a:stretch>
          </p:blipFill>
          <p:spPr bwMode="auto">
            <a:xfrm>
              <a:off x="2789" y="1616"/>
              <a:ext cx="1792" cy="186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6164" name="Rectangle 9"/>
            <p:cNvSpPr>
              <a:spLocks noChangeArrowheads="1"/>
            </p:cNvSpPr>
            <p:nvPr/>
          </p:nvSpPr>
          <p:spPr bwMode="auto">
            <a:xfrm>
              <a:off x="3061" y="1797"/>
              <a:ext cx="862" cy="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175" y="1330325"/>
            <a:ext cx="3981450" cy="3282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50" name="Ellipse 22"/>
          <p:cNvSpPr>
            <a:spLocks noChangeArrowheads="1"/>
          </p:cNvSpPr>
          <p:nvPr/>
        </p:nvSpPr>
        <p:spPr bwMode="auto">
          <a:xfrm>
            <a:off x="5854700" y="3441700"/>
            <a:ext cx="444500" cy="698500"/>
          </a:xfrm>
          <a:prstGeom prst="ellips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6151" name="Connecteur droit avec flèche 25"/>
          <p:cNvCxnSpPr>
            <a:cxnSpLocks noChangeShapeType="1"/>
          </p:cNvCxnSpPr>
          <p:nvPr/>
        </p:nvCxnSpPr>
        <p:spPr bwMode="auto">
          <a:xfrm>
            <a:off x="6299200" y="3911600"/>
            <a:ext cx="698500" cy="546100"/>
          </a:xfrm>
          <a:prstGeom prst="straightConnector1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152" name="Connecteur droit avec flèche 27"/>
          <p:cNvCxnSpPr>
            <a:cxnSpLocks noChangeShapeType="1"/>
            <a:stCxn id="6153" idx="6"/>
          </p:cNvCxnSpPr>
          <p:nvPr/>
        </p:nvCxnSpPr>
        <p:spPr bwMode="auto">
          <a:xfrm flipV="1">
            <a:off x="6286500" y="1397000"/>
            <a:ext cx="1320800" cy="387350"/>
          </a:xfrm>
          <a:prstGeom prst="straightConnector1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6153" name="Ellipse 29"/>
          <p:cNvSpPr>
            <a:spLocks noChangeArrowheads="1"/>
          </p:cNvSpPr>
          <p:nvPr/>
        </p:nvSpPr>
        <p:spPr bwMode="auto">
          <a:xfrm>
            <a:off x="5842000" y="1435100"/>
            <a:ext cx="444500" cy="698500"/>
          </a:xfrm>
          <a:prstGeom prst="ellips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6154" name="Connecteur droit avec flèche 31"/>
          <p:cNvCxnSpPr>
            <a:cxnSpLocks noChangeShapeType="1"/>
          </p:cNvCxnSpPr>
          <p:nvPr/>
        </p:nvCxnSpPr>
        <p:spPr bwMode="auto">
          <a:xfrm rot="5400000">
            <a:off x="1727200" y="3606800"/>
            <a:ext cx="1409700" cy="1384300"/>
          </a:xfrm>
          <a:prstGeom prst="straightConnector1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6155" name="Connecteur droit avec flèche 31"/>
          <p:cNvCxnSpPr>
            <a:cxnSpLocks noChangeShapeType="1"/>
          </p:cNvCxnSpPr>
          <p:nvPr/>
        </p:nvCxnSpPr>
        <p:spPr bwMode="auto">
          <a:xfrm rot="10800000" flipV="1">
            <a:off x="1270000" y="2857500"/>
            <a:ext cx="2616200" cy="152400"/>
          </a:xfrm>
          <a:prstGeom prst="straightConnector1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0" y="2401888"/>
            <a:ext cx="20447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smtClean="0">
                <a:solidFill>
                  <a:schemeClr val="tx2"/>
                </a:solidFill>
              </a:rPr>
              <a:t>Condensate outlet</a:t>
            </a:r>
          </a:p>
          <a:p>
            <a:pPr algn="l">
              <a:buFontTx/>
              <a:buChar char="•"/>
            </a:pPr>
            <a:r>
              <a:rPr lang="fr-FR" sz="1200" i="1" smtClean="0">
                <a:solidFill>
                  <a:schemeClr val="tx2"/>
                </a:solidFill>
              </a:rPr>
              <a:t>No water accumulation and carry over</a:t>
            </a:r>
          </a:p>
          <a:p>
            <a:pPr algn="l">
              <a:buFontTx/>
              <a:buChar char="•"/>
            </a:pPr>
            <a:r>
              <a:rPr lang="fr-FR" sz="1200" i="1" smtClean="0">
                <a:solidFill>
                  <a:schemeClr val="tx2"/>
                </a:solidFill>
              </a:rPr>
              <a:t>No bacteria development in “wet” area</a:t>
            </a:r>
            <a:endParaRPr lang="fr-FR" sz="1200" i="1">
              <a:solidFill>
                <a:schemeClr val="tx2"/>
              </a:solidFill>
            </a:endParaRPr>
          </a:p>
        </p:txBody>
      </p:sp>
      <p:cxnSp>
        <p:nvCxnSpPr>
          <p:cNvPr id="6157" name="Connecteur droit avec flèche 31"/>
          <p:cNvCxnSpPr>
            <a:cxnSpLocks noChangeShapeType="1"/>
          </p:cNvCxnSpPr>
          <p:nvPr/>
        </p:nvCxnSpPr>
        <p:spPr bwMode="auto">
          <a:xfrm rot="10800000">
            <a:off x="1562100" y="1320800"/>
            <a:ext cx="1828800" cy="774700"/>
          </a:xfrm>
          <a:prstGeom prst="straightConnector1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6158" name="Text Box 11"/>
          <p:cNvSpPr txBox="1">
            <a:spLocks noChangeArrowheads="1"/>
          </p:cNvSpPr>
          <p:nvPr/>
        </p:nvSpPr>
        <p:spPr bwMode="auto">
          <a:xfrm>
            <a:off x="203200" y="947738"/>
            <a:ext cx="2400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smtClean="0">
                <a:solidFill>
                  <a:schemeClr val="tx2"/>
                </a:solidFill>
              </a:rPr>
              <a:t>Peinture RAL9002</a:t>
            </a:r>
            <a:endParaRPr lang="fr-FR" sz="1600" b="1" i="1">
              <a:solidFill>
                <a:schemeClr val="tx2"/>
              </a:solidFill>
            </a:endParaRPr>
          </a:p>
        </p:txBody>
      </p:sp>
      <p:sp>
        <p:nvSpPr>
          <p:cNvPr id="6159" name="Text Box 2"/>
          <p:cNvSpPr txBox="1">
            <a:spLocks noChangeArrowheads="1"/>
          </p:cNvSpPr>
          <p:nvPr/>
        </p:nvSpPr>
        <p:spPr bwMode="auto">
          <a:xfrm>
            <a:off x="1095375" y="6411913"/>
            <a:ext cx="3435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600" b="1" i="1" smtClean="0">
                <a:solidFill>
                  <a:schemeClr val="bg1"/>
                </a:solidFill>
              </a:rPr>
              <a:t>High quality cabinet construction</a:t>
            </a:r>
            <a:endParaRPr lang="fr-FR" sz="1600" b="1" i="1">
              <a:solidFill>
                <a:schemeClr val="bg1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714375" y="152400"/>
            <a:ext cx="7972425" cy="4683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85000"/>
              </a:lnSpc>
              <a:defRPr/>
            </a:pPr>
            <a:r>
              <a:rPr lang="fr-FR" sz="2400" b="1" kern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Construction de l’ERM</a:t>
            </a:r>
            <a:endParaRPr lang="fr-FR" sz="24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1" name="Text Box 11"/>
          <p:cNvSpPr txBox="1">
            <a:spLocks noChangeArrowheads="1"/>
          </p:cNvSpPr>
          <p:nvPr/>
        </p:nvSpPr>
        <p:spPr bwMode="auto">
          <a:xfrm>
            <a:off x="6573838" y="2190750"/>
            <a:ext cx="2570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smtClean="0">
                <a:solidFill>
                  <a:schemeClr val="tx2"/>
                </a:solidFill>
              </a:rPr>
              <a:t>Fixation des panneaux double peau 50mm en partie haute</a:t>
            </a:r>
            <a:endParaRPr lang="fr-FR" sz="1600" b="1" i="1">
              <a:solidFill>
                <a:schemeClr val="tx2"/>
              </a:solidFill>
            </a:endParaRPr>
          </a:p>
        </p:txBody>
      </p:sp>
      <p:sp>
        <p:nvSpPr>
          <p:cNvPr id="6162" name="Text Box 11"/>
          <p:cNvSpPr txBox="1">
            <a:spLocks noChangeArrowheads="1"/>
          </p:cNvSpPr>
          <p:nvPr/>
        </p:nvSpPr>
        <p:spPr bwMode="auto">
          <a:xfrm>
            <a:off x="6151563" y="5818188"/>
            <a:ext cx="2824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smtClean="0">
                <a:solidFill>
                  <a:schemeClr val="tx2"/>
                </a:solidFill>
              </a:rPr>
              <a:t>Base auto-porteuse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92" name="Rectangle 148"/>
          <p:cNvSpPr>
            <a:spLocks noChangeArrowheads="1"/>
          </p:cNvSpPr>
          <p:nvPr/>
        </p:nvSpPr>
        <p:spPr bwMode="auto">
          <a:xfrm>
            <a:off x="4572000" y="3860800"/>
            <a:ext cx="44640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693" name="Rectangle 149"/>
          <p:cNvSpPr>
            <a:spLocks noChangeArrowheads="1"/>
          </p:cNvSpPr>
          <p:nvPr/>
        </p:nvSpPr>
        <p:spPr bwMode="auto">
          <a:xfrm>
            <a:off x="4572000" y="1125538"/>
            <a:ext cx="446405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gray">
          <a:xfrm>
            <a:off x="323850" y="989013"/>
            <a:ext cx="27209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000" anchor="ctr"/>
          <a:lstStyle/>
          <a:p>
            <a:r>
              <a:rPr lang="fr-FR" sz="1600" b="1" smtClean="0">
                <a:solidFill>
                  <a:schemeClr val="bg1"/>
                </a:solidFill>
              </a:rPr>
              <a:t>A competitive and robust design</a:t>
            </a:r>
            <a:endParaRPr lang="fr-FR" sz="1600" b="1">
              <a:solidFill>
                <a:schemeClr val="bg1"/>
              </a:solidFill>
            </a:endParaRPr>
          </a:p>
        </p:txBody>
      </p:sp>
      <p:pic>
        <p:nvPicPr>
          <p:cNvPr id="236615" name="Picture 7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63" y="2528888"/>
            <a:ext cx="1851025" cy="21605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236616" name="Rectangle 72"/>
          <p:cNvSpPr>
            <a:spLocks noChangeArrowheads="1"/>
          </p:cNvSpPr>
          <p:nvPr/>
        </p:nvSpPr>
        <p:spPr bwMode="auto">
          <a:xfrm>
            <a:off x="1150938" y="1724025"/>
            <a:ext cx="17637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Rendement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45 - 60%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36623" name="Rectangle 79"/>
          <p:cNvSpPr>
            <a:spLocks noChangeArrowheads="1"/>
          </p:cNvSpPr>
          <p:nvPr/>
        </p:nvSpPr>
        <p:spPr bwMode="auto">
          <a:xfrm>
            <a:off x="4645025" y="4700588"/>
            <a:ext cx="24288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b="1" dirty="0" smtClean="0"/>
              <a:t>Version soufflage/reprise vertical</a:t>
            </a:r>
            <a:endParaRPr lang="fr-FR" sz="1200" b="1" dirty="0"/>
          </a:p>
        </p:txBody>
      </p:sp>
      <p:sp>
        <p:nvSpPr>
          <p:cNvPr id="236624" name="Rectangle 80"/>
          <p:cNvSpPr>
            <a:spLocks noChangeArrowheads="1"/>
          </p:cNvSpPr>
          <p:nvPr/>
        </p:nvSpPr>
        <p:spPr bwMode="auto">
          <a:xfrm>
            <a:off x="4645025" y="2027238"/>
            <a:ext cx="20859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b="1" dirty="0" smtClean="0"/>
              <a:t>Version soufflage/reprise Horizontal</a:t>
            </a:r>
            <a:endParaRPr lang="fr-FR" sz="1200" b="1" dirty="0"/>
          </a:p>
        </p:txBody>
      </p:sp>
      <p:pic>
        <p:nvPicPr>
          <p:cNvPr id="236674" name="Picture 130"/>
          <p:cNvPicPr>
            <a:picLocks noChangeAspect="1" noChangeArrowheads="1"/>
          </p:cNvPicPr>
          <p:nvPr/>
        </p:nvPicPr>
        <p:blipFill>
          <a:blip r:embed="rId3"/>
          <a:srcRect l="14201"/>
          <a:stretch>
            <a:fillRect/>
          </a:stretch>
        </p:blipFill>
        <p:spPr bwMode="auto">
          <a:xfrm>
            <a:off x="5508625" y="1149350"/>
            <a:ext cx="3490913" cy="2566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pic>
        <p:nvPicPr>
          <p:cNvPr id="236675" name="Picture 131"/>
          <p:cNvPicPr>
            <a:picLocks noChangeAspect="1" noChangeArrowheads="1"/>
          </p:cNvPicPr>
          <p:nvPr/>
        </p:nvPicPr>
        <p:blipFill>
          <a:blip r:embed="rId4"/>
          <a:srcRect l="14424" r="3363"/>
          <a:stretch>
            <a:fillRect/>
          </a:stretch>
        </p:blipFill>
        <p:spPr bwMode="auto">
          <a:xfrm>
            <a:off x="5508625" y="3878263"/>
            <a:ext cx="3492500" cy="25384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236684" name="Rectangle 140"/>
          <p:cNvSpPr>
            <a:spLocks noChangeArrowheads="1"/>
          </p:cNvSpPr>
          <p:nvPr/>
        </p:nvSpPr>
        <p:spPr bwMode="auto">
          <a:xfrm>
            <a:off x="379413" y="4683125"/>
            <a:ext cx="4217987" cy="12311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dirty="0" smtClean="0"/>
              <a:t>Intégré en standard</a:t>
            </a:r>
          </a:p>
          <a:p>
            <a:endParaRPr lang="fr-FR" sz="1200" b="1" u="sng" dirty="0" smtClean="0"/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dirty="0" smtClean="0"/>
              <a:t>Ajustement de l’air neuf motorisé</a:t>
            </a:r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dirty="0" smtClean="0"/>
              <a:t>Economiseur avec capacité free </a:t>
            </a:r>
            <a:r>
              <a:rPr lang="fr-FR" sz="1200" dirty="0" err="1" smtClean="0"/>
              <a:t>cooling</a:t>
            </a:r>
            <a:r>
              <a:rPr lang="fr-FR" sz="1200" dirty="0" smtClean="0"/>
              <a:t> et sonde CO2</a:t>
            </a:r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dirty="0" smtClean="0"/>
              <a:t>Ventilateur d’extraction à roue libre à vitesse variable en fonction du taux d’air neuf introduit</a:t>
            </a:r>
            <a:endParaRPr lang="fr-FR" sz="1200" dirty="0"/>
          </a:p>
        </p:txBody>
      </p:sp>
      <p:sp>
        <p:nvSpPr>
          <p:cNvPr id="236685" name="AutoShape 141"/>
          <p:cNvSpPr>
            <a:spLocks noChangeArrowheads="1"/>
          </p:cNvSpPr>
          <p:nvPr/>
        </p:nvSpPr>
        <p:spPr bwMode="auto">
          <a:xfrm>
            <a:off x="3530600" y="1881188"/>
            <a:ext cx="1149350" cy="17637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686" name="AutoShape 142"/>
          <p:cNvSpPr>
            <a:spLocks noChangeArrowheads="1"/>
          </p:cNvSpPr>
          <p:nvPr/>
        </p:nvSpPr>
        <p:spPr bwMode="auto">
          <a:xfrm flipV="1">
            <a:off x="3530600" y="3608388"/>
            <a:ext cx="1149350" cy="18367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687" name="Rectangle 143"/>
          <p:cNvSpPr>
            <a:spLocks noChangeArrowheads="1"/>
          </p:cNvSpPr>
          <p:nvPr/>
        </p:nvSpPr>
        <p:spPr bwMode="auto">
          <a:xfrm>
            <a:off x="3151188" y="3465513"/>
            <a:ext cx="719137" cy="35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6694" name="Oval 150"/>
          <p:cNvSpPr>
            <a:spLocks noChangeArrowheads="1"/>
          </p:cNvSpPr>
          <p:nvPr/>
        </p:nvSpPr>
        <p:spPr bwMode="auto">
          <a:xfrm>
            <a:off x="8208963" y="1160463"/>
            <a:ext cx="179387" cy="1079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10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552213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anchor="b"/>
          <a:lstStyle/>
          <a:p>
            <a:pPr lvl="0">
              <a:defRPr/>
            </a:pPr>
            <a:r>
              <a:rPr lang="fr-FR" dirty="0" smtClean="0"/>
              <a:t>ERM – Echangeur à </a:t>
            </a:r>
            <a:r>
              <a:rPr lang="fr-FR" dirty="0" err="1" smtClean="0"/>
              <a:t>palques</a:t>
            </a:r>
            <a:r>
              <a:rPr lang="fr-FR" dirty="0" smtClean="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0"/>
          <p:cNvSpPr>
            <a:spLocks noChangeArrowheads="1"/>
          </p:cNvSpPr>
          <p:nvPr/>
        </p:nvSpPr>
        <p:spPr bwMode="auto">
          <a:xfrm>
            <a:off x="239713" y="4645025"/>
            <a:ext cx="4217987" cy="123110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400" b="1" smtClean="0"/>
              <a:t>Intégré en standard</a:t>
            </a:r>
          </a:p>
          <a:p>
            <a:endParaRPr lang="fr-FR" sz="1200" b="1" u="sng" smtClean="0"/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smtClean="0"/>
              <a:t>Ajustement de l’air neuf motorisé</a:t>
            </a:r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smtClean="0"/>
              <a:t>Economiseur avec capacité free cooling et sonde CO2</a:t>
            </a:r>
          </a:p>
          <a:p>
            <a:pPr marL="273050" lvl="1" indent="-93663">
              <a:buClr>
                <a:srgbClr val="FF0000"/>
              </a:buClr>
              <a:buFontTx/>
              <a:buChar char="•"/>
            </a:pPr>
            <a:r>
              <a:rPr lang="fr-FR" sz="1200" smtClean="0"/>
              <a:t>Ventilateur de reprise à roue libre à vitesse variable (ajustable à la mise en service)</a:t>
            </a:r>
            <a:endParaRPr lang="fr-FR" sz="1200"/>
          </a:p>
        </p:txBody>
      </p:sp>
      <p:sp>
        <p:nvSpPr>
          <p:cNvPr id="260117" name="Rectangle 21"/>
          <p:cNvSpPr>
            <a:spLocks noChangeArrowheads="1"/>
          </p:cNvSpPr>
          <p:nvPr/>
        </p:nvSpPr>
        <p:spPr bwMode="auto">
          <a:xfrm>
            <a:off x="1150938" y="1952625"/>
            <a:ext cx="17637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b="1" smtClean="0">
                <a:solidFill>
                  <a:srgbClr val="FF0000"/>
                </a:solidFill>
              </a:rPr>
              <a:t>Rendement</a:t>
            </a:r>
          </a:p>
          <a:p>
            <a:pPr algn="ctr"/>
            <a:r>
              <a:rPr lang="fr-FR" b="1" smtClean="0">
                <a:solidFill>
                  <a:srgbClr val="FF0000"/>
                </a:solidFill>
              </a:rPr>
              <a:t>65 - 85%</a:t>
            </a:r>
            <a:endParaRPr lang="fr-FR" b="1">
              <a:solidFill>
                <a:srgbClr val="FF0000"/>
              </a:solidFill>
            </a:endParaRPr>
          </a:p>
        </p:txBody>
      </p:sp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4572000" y="3860800"/>
            <a:ext cx="44640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60116" name="Picture 20"/>
          <p:cNvPicPr>
            <a:picLocks noChangeAspect="1" noChangeArrowheads="1"/>
          </p:cNvPicPr>
          <p:nvPr/>
        </p:nvPicPr>
        <p:blipFill>
          <a:blip r:embed="rId2"/>
          <a:srcRect r="4222"/>
          <a:stretch>
            <a:fillRect/>
          </a:stretch>
        </p:blipFill>
        <p:spPr bwMode="auto">
          <a:xfrm>
            <a:off x="4895850" y="3881438"/>
            <a:ext cx="4068763" cy="26431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4572000" y="1125538"/>
            <a:ext cx="4464050" cy="2627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60115" name="Picture 19"/>
          <p:cNvPicPr>
            <a:picLocks noChangeAspect="1" noChangeArrowheads="1"/>
          </p:cNvPicPr>
          <p:nvPr/>
        </p:nvPicPr>
        <p:blipFill>
          <a:blip r:embed="rId3"/>
          <a:srcRect r="3482"/>
          <a:stretch>
            <a:fillRect/>
          </a:stretch>
        </p:blipFill>
        <p:spPr bwMode="auto">
          <a:xfrm>
            <a:off x="4932363" y="1212850"/>
            <a:ext cx="3960812" cy="2287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 smtClean="0">
                <a:solidFill>
                  <a:schemeClr val="bg2"/>
                </a:solidFill>
              </a:rPr>
              <a:t>ERM – </a:t>
            </a:r>
            <a:r>
              <a:rPr lang="fr-FR" dirty="0" smtClean="0"/>
              <a:t>Roue de récupération d’énergie </a:t>
            </a:r>
            <a:endParaRPr lang="fr-FR" dirty="0" smtClean="0">
              <a:solidFill>
                <a:schemeClr val="bg2"/>
              </a:solidFill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gray">
          <a:xfrm>
            <a:off x="323850" y="989013"/>
            <a:ext cx="27209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000" anchor="ctr"/>
          <a:lstStyle/>
          <a:p>
            <a:r>
              <a:rPr lang="fr-FR" sz="1600" b="1" smtClean="0">
                <a:solidFill>
                  <a:schemeClr val="bg1"/>
                </a:solidFill>
              </a:rPr>
              <a:t>The high efficiency solution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260110" name="AutoShape 14"/>
          <p:cNvSpPr>
            <a:spLocks noChangeArrowheads="1"/>
          </p:cNvSpPr>
          <p:nvPr/>
        </p:nvSpPr>
        <p:spPr bwMode="auto">
          <a:xfrm>
            <a:off x="3530600" y="1881188"/>
            <a:ext cx="1149350" cy="17637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0111" name="AutoShape 15"/>
          <p:cNvSpPr>
            <a:spLocks noChangeArrowheads="1"/>
          </p:cNvSpPr>
          <p:nvPr/>
        </p:nvSpPr>
        <p:spPr bwMode="auto">
          <a:xfrm flipV="1">
            <a:off x="3530600" y="3608388"/>
            <a:ext cx="1149350" cy="183673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3151188" y="3465513"/>
            <a:ext cx="719137" cy="358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6011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2565400"/>
            <a:ext cx="1847850" cy="19446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</p:pic>
      <p:sp>
        <p:nvSpPr>
          <p:cNvPr id="19" name="Rectangle 79"/>
          <p:cNvSpPr>
            <a:spLocks noChangeArrowheads="1"/>
          </p:cNvSpPr>
          <p:nvPr/>
        </p:nvSpPr>
        <p:spPr bwMode="auto">
          <a:xfrm>
            <a:off x="4645025" y="4700588"/>
            <a:ext cx="24288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b="1" smtClean="0"/>
              <a:t>Version soufflage/reprise vertical</a:t>
            </a:r>
            <a:endParaRPr lang="fr-FR" sz="1200" b="1"/>
          </a:p>
        </p:txBody>
      </p:sp>
      <p:sp>
        <p:nvSpPr>
          <p:cNvPr id="20" name="Rectangle 80"/>
          <p:cNvSpPr>
            <a:spLocks noChangeArrowheads="1"/>
          </p:cNvSpPr>
          <p:nvPr/>
        </p:nvSpPr>
        <p:spPr bwMode="auto">
          <a:xfrm>
            <a:off x="4645025" y="2027238"/>
            <a:ext cx="20859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sz="1200" b="1" smtClean="0"/>
              <a:t>Version soufflage/reprise Horizontal</a:t>
            </a:r>
            <a:endParaRPr lang="fr-FR" sz="1200" b="1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219200"/>
            <a:ext cx="2171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4" descr="http://emair/Upload/EMAIR/PhotoWeb/Docs/products/VarioTrane/images/2277-TR1-2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97300"/>
            <a:ext cx="12176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794125"/>
            <a:ext cx="3657600" cy="23129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341312"/>
          </a:xfrm>
          <a:noFill/>
        </p:spPr>
        <p:txBody>
          <a:bodyPr/>
          <a:lstStyle/>
          <a:p>
            <a:r>
              <a:rPr lang="fr-FR" dirty="0" smtClean="0"/>
              <a:t>Technologies sur version Echangeur à plaques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 t="9119" r="519" b="7175"/>
          <a:stretch>
            <a:fillRect/>
          </a:stretch>
        </p:blipFill>
        <p:spPr bwMode="auto">
          <a:xfrm>
            <a:off x="6523038" y="1143000"/>
            <a:ext cx="2438400" cy="2667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374900" y="1662113"/>
            <a:ext cx="44577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Registre de by-pass de l’échangeur pour le mode free </a:t>
            </a:r>
            <a:r>
              <a:rPr lang="fr-FR" sz="1600" b="1" i="1" dirty="0" err="1" smtClean="0">
                <a:solidFill>
                  <a:schemeClr val="tx2"/>
                </a:solidFill>
              </a:rPr>
              <a:t>cooling</a:t>
            </a:r>
            <a:endParaRPr lang="fr-FR" sz="1600" b="1" i="1" dirty="0" smtClean="0">
              <a:solidFill>
                <a:schemeClr val="tx2"/>
              </a:solidFill>
            </a:endParaRPr>
          </a:p>
          <a:p>
            <a:pPr algn="l"/>
            <a:r>
              <a:rPr lang="fr-FR" sz="1200" i="1" dirty="0" smtClean="0">
                <a:solidFill>
                  <a:schemeClr val="tx2"/>
                </a:solidFill>
              </a:rPr>
              <a:t>Conçu pour avoir la même perte de charge que l’échangeur, afin de ne pas surcharger le ventilateur du </a:t>
            </a:r>
            <a:r>
              <a:rPr lang="fr-FR" sz="1200" i="1" dirty="0" err="1" smtClean="0">
                <a:solidFill>
                  <a:schemeClr val="tx2"/>
                </a:solidFill>
              </a:rPr>
              <a:t>rooftop</a:t>
            </a:r>
            <a:r>
              <a:rPr lang="fr-FR" sz="1200" i="1" dirty="0" smtClean="0">
                <a:solidFill>
                  <a:schemeClr val="tx2"/>
                </a:solidFill>
              </a:rPr>
              <a:t> en mode free </a:t>
            </a:r>
            <a:r>
              <a:rPr lang="fr-FR" sz="1200" i="1" dirty="0" err="1" smtClean="0">
                <a:solidFill>
                  <a:schemeClr val="tx2"/>
                </a:solidFill>
              </a:rPr>
              <a:t>cooling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354263" y="5532438"/>
            <a:ext cx="4741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Echangeur à plaques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Taillé pour une perte de charge réduite et une efficacité très importante comparée à la concurrence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Moins sensible à l’encrassement que la version à roue de récupération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549400" y="4110038"/>
            <a:ext cx="3314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Variateur de vitesse TR1-2800</a:t>
            </a:r>
            <a:r>
              <a:rPr lang="fr-FR" sz="1600" b="1" i="1" baseline="30000" dirty="0" smtClean="0">
                <a:solidFill>
                  <a:schemeClr val="tx2"/>
                </a:solidFill>
              </a:rPr>
              <a:t>®</a:t>
            </a:r>
            <a:endParaRPr lang="fr-FR" sz="1600" b="1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Ajustement des vitesses mini et maxi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Commandé par signal 2-10VDC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717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5788" y="2879725"/>
            <a:ext cx="1789112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2"/>
          <p:cNvSpPr txBox="1">
            <a:spLocks noChangeArrowheads="1"/>
          </p:cNvSpPr>
          <p:nvPr/>
        </p:nvSpPr>
        <p:spPr bwMode="auto">
          <a:xfrm>
            <a:off x="1095375" y="6411913"/>
            <a:ext cx="2749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FR" sz="1600" b="1" i="1" smtClean="0">
                <a:solidFill>
                  <a:schemeClr val="bg1"/>
                </a:solidFill>
              </a:rPr>
              <a:t>20 Hard bill configurations</a:t>
            </a:r>
            <a:endParaRPr lang="fr-FR" sz="1600" b="1" i="1">
              <a:solidFill>
                <a:schemeClr val="bg1"/>
              </a:solidFill>
            </a:endParaRP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2906712" y="2706688"/>
            <a:ext cx="39639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Moteur de registre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Position mécanique des butées mini et maxi.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Commutateur  de rotation horaire/</a:t>
            </a:r>
            <a:r>
              <a:rPr lang="fr-FR" sz="1200" i="1" dirty="0" err="1" smtClean="0">
                <a:solidFill>
                  <a:schemeClr val="tx2"/>
                </a:solidFill>
              </a:rPr>
              <a:t>anti-horaire</a:t>
            </a:r>
            <a:r>
              <a:rPr lang="fr-FR" sz="1200" i="1" dirty="0" smtClean="0">
                <a:solidFill>
                  <a:schemeClr val="tx2"/>
                </a:solidFill>
              </a:rPr>
              <a:t>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Alimentation 24VAC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Modulant  sur le registre de mélange et air neuf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ON/OFF sur le registre de by-pass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62125" y="857250"/>
            <a:ext cx="61769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Ventilateur à roue libre à entrainement direct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moteur est séparé du variateur ce qui minimise les coûts de maintenance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variateur est placé dans le Rooftop pour une meilleure accessibilité et un paramétrage facile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313" y="2959100"/>
            <a:ext cx="2503487" cy="2105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8195" name="Picture 14" descr="http://emair/Upload/EMAIR/PhotoWeb/Docs/products/VarioTrane/images/2277-TR1-2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97300"/>
            <a:ext cx="1217613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44463"/>
            <a:ext cx="8229600" cy="401637"/>
          </a:xfrm>
          <a:noFill/>
        </p:spPr>
        <p:txBody>
          <a:bodyPr anchor="t"/>
          <a:lstStyle/>
          <a:p>
            <a:r>
              <a:rPr lang="fr-FR" dirty="0" smtClean="0"/>
              <a:t>Technologies sur Roue de récupération d’énergie 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300" y="1219200"/>
            <a:ext cx="2171700" cy="1981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717800" y="3259138"/>
            <a:ext cx="43592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Roue de récupération d’énergie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Taillé pour une perte de charge réduite et une efficacité très importante comparée à la concurrence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Vitesse de rotation fixe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Filtration sur air neuf et reprise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Traitement de l’aluminium hygroscopique pour augmenter le transfert d’humidité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Pas de cycles de dégivrages à gérer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4688" y="1860550"/>
            <a:ext cx="2055812" cy="1293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0850" y="4386263"/>
            <a:ext cx="1530350" cy="149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02" name="Ellipse 16"/>
          <p:cNvSpPr>
            <a:spLocks noChangeArrowheads="1"/>
          </p:cNvSpPr>
          <p:nvPr/>
        </p:nvSpPr>
        <p:spPr bwMode="auto">
          <a:xfrm>
            <a:off x="7759700" y="4419600"/>
            <a:ext cx="215900" cy="215900"/>
          </a:xfrm>
          <a:prstGeom prst="ellipse">
            <a:avLst/>
          </a:prstGeom>
          <a:noFill/>
          <a:ln w="1905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8203" name="Connecteur droit 18"/>
          <p:cNvCxnSpPr>
            <a:cxnSpLocks noChangeShapeType="1"/>
            <a:stCxn id="8202" idx="2"/>
          </p:cNvCxnSpPr>
          <p:nvPr/>
        </p:nvCxnSpPr>
        <p:spPr bwMode="auto">
          <a:xfrm rot="10800000" flipV="1">
            <a:off x="6959600" y="4527550"/>
            <a:ext cx="800100" cy="438150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787525" y="882650"/>
            <a:ext cx="61769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Ventilateur à roue libre à entrainement direct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moteur est séparé du variateur ce qui minimise les coûts de maintenance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Le variateur est placé dans le Rooftop pour une meilleure accessibilité et un paramétrage facile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84412" y="1754188"/>
            <a:ext cx="37607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Moteur de registre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Position mécanique des butées mini et maxi.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Commutateur  de rotation horaire/</a:t>
            </a:r>
            <a:r>
              <a:rPr lang="fr-FR" sz="1200" i="1" dirty="0" err="1" smtClean="0">
                <a:solidFill>
                  <a:schemeClr val="tx2"/>
                </a:solidFill>
              </a:rPr>
              <a:t>anti-horaire</a:t>
            </a:r>
            <a:r>
              <a:rPr lang="fr-FR" sz="1200" i="1" dirty="0" smtClean="0">
                <a:solidFill>
                  <a:schemeClr val="tx2"/>
                </a:solidFill>
              </a:rPr>
              <a:t> 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Alimentation 24VAC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Modulant  sur le registre de mélange</a:t>
            </a: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ON/OFF sur le registre de by-pass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612900" y="5100638"/>
            <a:ext cx="3314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600" b="1" i="1" dirty="0" smtClean="0">
                <a:solidFill>
                  <a:schemeClr val="tx2"/>
                </a:solidFill>
              </a:rPr>
              <a:t>Variateur de vitesse TR1-2800</a:t>
            </a:r>
            <a:r>
              <a:rPr lang="fr-FR" sz="1600" b="1" i="1" baseline="30000" dirty="0" smtClean="0">
                <a:solidFill>
                  <a:schemeClr val="tx2"/>
                </a:solidFill>
              </a:rPr>
              <a:t>®</a:t>
            </a:r>
            <a:endParaRPr lang="fr-FR" sz="1600" b="1" i="1" dirty="0" smtClean="0">
              <a:solidFill>
                <a:schemeClr val="tx2"/>
              </a:solidFill>
            </a:endParaRPr>
          </a:p>
          <a:p>
            <a:pPr lvl="1" algn="l">
              <a:buFontTx/>
              <a:buChar char="•"/>
            </a:pPr>
            <a:r>
              <a:rPr lang="fr-FR" sz="1200" i="1" dirty="0" smtClean="0">
                <a:solidFill>
                  <a:schemeClr val="tx2"/>
                </a:solidFill>
              </a:rPr>
              <a:t>Ajustement de la vitesse du ventilateur de reprise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A">
  <a:themeElements>
    <a:clrScheme name="">
      <a:dk1>
        <a:srgbClr val="000000"/>
      </a:dk1>
      <a:lt1>
        <a:srgbClr val="FFFFFF"/>
      </a:lt1>
      <a:dk2>
        <a:srgbClr val="747678"/>
      </a:dk2>
      <a:lt2>
        <a:srgbClr val="808080"/>
      </a:lt2>
      <a:accent1>
        <a:srgbClr val="005293"/>
      </a:accent1>
      <a:accent2>
        <a:srgbClr val="00B9E4"/>
      </a:accent2>
      <a:accent3>
        <a:srgbClr val="FFFFFF"/>
      </a:accent3>
      <a:accent4>
        <a:srgbClr val="000000"/>
      </a:accent4>
      <a:accent5>
        <a:srgbClr val="AAB3C8"/>
      </a:accent5>
      <a:accent6>
        <a:srgbClr val="00A7CF"/>
      </a:accent6>
      <a:hlink>
        <a:srgbClr val="FCD900"/>
      </a:hlink>
      <a:folHlink>
        <a:srgbClr val="EF4E23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62311</TotalTime>
  <Words>1716</Words>
  <Application>Microsoft Office PowerPoint</Application>
  <PresentationFormat>Affichage à l'écran (4:3)</PresentationFormat>
  <Paragraphs>357</Paragraphs>
  <Slides>23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Template A</vt:lpstr>
      <vt:lpstr>Module de récupération de chaleur Voyager II &amp; III  « Energy Recovery Modules – ERM »</vt:lpstr>
      <vt:lpstr>Contenu</vt:lpstr>
      <vt:lpstr>Impact sur la gamme</vt:lpstr>
      <vt:lpstr>Range impact</vt:lpstr>
      <vt:lpstr>Diapositive 5</vt:lpstr>
      <vt:lpstr>ERM – Echangeur à palques </vt:lpstr>
      <vt:lpstr>ERM – Roue de récupération d’énergie </vt:lpstr>
      <vt:lpstr>Technologies sur version Echangeur à plaques</vt:lpstr>
      <vt:lpstr>Technologies sur Roue de récupération d’énergie </vt:lpstr>
      <vt:lpstr>Concept Voyager II / Voyager III</vt:lpstr>
      <vt:lpstr>Voyager II</vt:lpstr>
      <vt:lpstr>Voyager III</vt:lpstr>
      <vt:lpstr>Légende</vt:lpstr>
      <vt:lpstr>Procédure de séléction</vt:lpstr>
      <vt:lpstr>Etape 1 : Choix du type d’unité</vt:lpstr>
      <vt:lpstr>Etape 2 : Saisie des conditions de fonctionnement</vt:lpstr>
      <vt:lpstr>Step 3 : Intégrer l’ERM dans la selection Iris</vt:lpstr>
      <vt:lpstr>Etape 5 (optionnelle): Integration dans  le calcul du Net EER/COP</vt:lpstr>
      <vt:lpstr>Step 6 : Mise à jour de la cotation</vt:lpstr>
      <vt:lpstr>Outil complémentaire : Batch run</vt:lpstr>
      <vt:lpstr>Additional Tool : Batch run</vt:lpstr>
      <vt:lpstr>Additional Tool : Batch run</vt:lpstr>
      <vt:lpstr>Diapositive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Tisserand Philippe</cp:lastModifiedBy>
  <cp:revision>520</cp:revision>
  <cp:lastPrinted>1601-01-01T00:00:00Z</cp:lastPrinted>
  <dcterms:created xsi:type="dcterms:W3CDTF">1601-01-01T00:00:00Z</dcterms:created>
  <dcterms:modified xsi:type="dcterms:W3CDTF">2011-09-13T08:57:26Z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