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6" r:id="rId4"/>
    <p:sldId id="337" r:id="rId5"/>
    <p:sldId id="338" r:id="rId6"/>
    <p:sldId id="339" r:id="rId7"/>
    <p:sldId id="347" r:id="rId8"/>
    <p:sldId id="348" r:id="rId9"/>
    <p:sldId id="349" r:id="rId10"/>
    <p:sldId id="351" r:id="rId11"/>
    <p:sldId id="352" r:id="rId12"/>
    <p:sldId id="353" r:id="rId13"/>
    <p:sldId id="354" r:id="rId14"/>
    <p:sldId id="355" r:id="rId15"/>
    <p:sldId id="320" r:id="rId16"/>
    <p:sldId id="357" r:id="rId17"/>
    <p:sldId id="326" r:id="rId18"/>
    <p:sldId id="327" r:id="rId19"/>
    <p:sldId id="332" r:id="rId20"/>
    <p:sldId id="329" r:id="rId21"/>
    <p:sldId id="331" r:id="rId22"/>
    <p:sldId id="333" r:id="rId23"/>
    <p:sldId id="322" r:id="rId24"/>
    <p:sldId id="323" r:id="rId25"/>
    <p:sldId id="324" r:id="rId26"/>
    <p:sldId id="325" r:id="rId27"/>
    <p:sldId id="340" r:id="rId28"/>
    <p:sldId id="335" r:id="rId29"/>
    <p:sldId id="328" r:id="rId30"/>
    <p:sldId id="350" r:id="rId31"/>
    <p:sldId id="341" r:id="rId32"/>
    <p:sldId id="342" r:id="rId33"/>
    <p:sldId id="343" r:id="rId34"/>
    <p:sldId id="344" r:id="rId35"/>
    <p:sldId id="345" r:id="rId36"/>
    <p:sldId id="346" r:id="rId37"/>
  </p:sldIdLst>
  <p:sldSz cx="9144000" cy="6858000" type="screen4x3"/>
  <p:notesSz cx="7010400" cy="92964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5C698A"/>
    <a:srgbClr val="747678"/>
    <a:srgbClr val="EAEAEA"/>
    <a:srgbClr val="E4E4E4"/>
    <a:srgbClr val="D3D3D3"/>
    <a:srgbClr val="DEDEDE"/>
    <a:srgbClr val="D5D5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24" autoAdjust="0"/>
    <p:restoredTop sz="96828" autoAdjust="0"/>
  </p:normalViewPr>
  <p:slideViewPr>
    <p:cSldViewPr>
      <p:cViewPr varScale="1">
        <p:scale>
          <a:sx n="98" d="100"/>
          <a:sy n="98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02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F498AF7-117F-4096-A30F-8D3345071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A3B4888C-6BE2-405B-9FB6-54BE9AB243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5885E-7D41-4D8E-912D-9689A1EFEB77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5ABBA-8F11-48A8-A1D7-536E6066B88C}" type="slidenum">
              <a:rPr lang="fr-FR" smtClean="0"/>
              <a:pPr/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752B9-D015-4B7C-8682-21E91923411D}" type="slidenum">
              <a:rPr lang="fr-FR" smtClean="0"/>
              <a:pPr/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8D9B2-A9E3-4CC3-AD15-C3A2EC63A13A}" type="slidenum">
              <a:rPr lang="fr-FR" smtClean="0"/>
              <a:pPr/>
              <a:t>33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A43C2-74E5-4E87-BEA5-8F5FB108CADE}" type="slidenum">
              <a:rPr lang="fr-FR" smtClean="0"/>
              <a:pPr/>
              <a:t>34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CFFDB-F4F2-4442-86C5-59F67AC56193}" type="slidenum">
              <a:rPr lang="fr-FR" smtClean="0"/>
              <a:pPr/>
              <a:t>35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e_ppt_main_a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250825" y="476250"/>
            <a:ext cx="8569325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4400" b="1" smtClean="0">
                <a:solidFill>
                  <a:schemeClr val="bg1"/>
                </a:solidFill>
              </a:rPr>
              <a:t>Trane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2190750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76550"/>
            <a:ext cx="7772400" cy="4572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e_ppt_typic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419100" y="6438900"/>
            <a:ext cx="2987675" cy="336550"/>
            <a:chOff x="1080" y="4056"/>
            <a:chExt cx="1882" cy="212"/>
          </a:xfrm>
        </p:grpSpPr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1536" y="4056"/>
              <a:ext cx="14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747678"/>
                  </a:solidFill>
                </a:rPr>
                <a:t>Insert Footer</a:t>
              </a:r>
            </a:p>
          </p:txBody>
        </p:sp>
        <p:sp>
          <p:nvSpPr>
            <p:cNvPr id="1035" name="Text Box 7"/>
            <p:cNvSpPr txBox="1">
              <a:spLocks noChangeArrowheads="1"/>
            </p:cNvSpPr>
            <p:nvPr/>
          </p:nvSpPr>
          <p:spPr bwMode="auto">
            <a:xfrm>
              <a:off x="1080" y="4056"/>
              <a:ext cx="444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defRPr/>
              </a:pPr>
              <a:fld id="{254F22A9-A700-4D59-8A00-94E70BC1AABB}" type="slidenum">
                <a:rPr lang="en-US" sz="1600" b="1" smtClean="0">
                  <a:solidFill>
                    <a:schemeClr val="folHlink"/>
                  </a:solidFill>
                </a:rPr>
                <a:pPr algn="r" eaLnBrk="1" hangingPunct="1">
                  <a:defRPr/>
                </a:pPr>
                <a:t>‹N°›</a:t>
              </a:fld>
              <a:endParaRPr lang="en-US" sz="1600" b="1" smtClean="0">
                <a:solidFill>
                  <a:schemeClr val="accent2"/>
                </a:solidFill>
              </a:endParaRPr>
            </a:p>
          </p:txBody>
        </p:sp>
        <p:sp>
          <p:nvSpPr>
            <p:cNvPr id="1036" name="Line 8"/>
            <p:cNvSpPr>
              <a:spLocks noChangeShapeType="1"/>
            </p:cNvSpPr>
            <p:nvPr/>
          </p:nvSpPr>
          <p:spPr bwMode="auto">
            <a:xfrm>
              <a:off x="1536" y="4092"/>
              <a:ext cx="0" cy="144"/>
            </a:xfrm>
            <a:prstGeom prst="line">
              <a:avLst/>
            </a:prstGeom>
            <a:noFill/>
            <a:ln w="38100">
              <a:solidFill>
                <a:srgbClr val="7476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47650" y="1676400"/>
            <a:ext cx="5314950" cy="45624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295400"/>
          </a:xfrm>
          <a:prstGeom prst="rect">
            <a:avLst/>
          </a:prstGeom>
          <a:solidFill>
            <a:srgbClr val="F03C1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1" descr="Trane_Under_transparen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5010150"/>
            <a:ext cx="2819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2"/>
          <p:cNvSpPr txBox="1">
            <a:spLocks noChangeArrowheads="1"/>
          </p:cNvSpPr>
          <p:nvPr userDrawn="1"/>
        </p:nvSpPr>
        <p:spPr bwMode="auto">
          <a:xfrm>
            <a:off x="250825" y="476250"/>
            <a:ext cx="8569325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4400" b="1" smtClean="0">
                <a:solidFill>
                  <a:schemeClr val="bg1"/>
                </a:solidFill>
              </a:rPr>
              <a:t>Trane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</p:sldLayoutIdLst>
  <p:transition spd="med">
    <p:fade thruBlk="1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3321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e_ppt_typic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19100" y="6438900"/>
            <a:ext cx="70485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6AC3BEBB-6096-4983-8D69-E239283AAF18}" type="slidenum">
              <a:rPr lang="en-US" sz="1600" b="1" smtClean="0">
                <a:solidFill>
                  <a:schemeClr val="folHlink"/>
                </a:solidFill>
              </a:rPr>
              <a:pPr algn="r" eaLnBrk="1" hangingPunct="1">
                <a:defRPr/>
              </a:pPr>
              <a:t>‹N°›</a:t>
            </a:fld>
            <a:endParaRPr lang="en-US" sz="1600" b="1" smtClean="0">
              <a:solidFill>
                <a:schemeClr val="accent2"/>
              </a:solidFill>
            </a:endParaRPr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1143000" y="6496050"/>
            <a:ext cx="0" cy="228600"/>
          </a:xfrm>
          <a:prstGeom prst="line">
            <a:avLst/>
          </a:prstGeom>
          <a:noFill/>
          <a:ln w="38100">
            <a:solidFill>
              <a:srgbClr val="74767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1"/>
          <p:cNvSpPr txBox="1">
            <a:spLocks noChangeArrowheads="1"/>
          </p:cNvSpPr>
          <p:nvPr userDrawn="1"/>
        </p:nvSpPr>
        <p:spPr bwMode="auto">
          <a:xfrm>
            <a:off x="7937500" y="6721475"/>
            <a:ext cx="1169988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600" dirty="0" smtClean="0">
                <a:solidFill>
                  <a:srgbClr val="4F5C69"/>
                </a:solidFill>
              </a:rPr>
              <a:t>© 2011 Trane</a:t>
            </a:r>
            <a:r>
              <a:rPr lang="en-US" sz="400" dirty="0" smtClean="0">
                <a:solidFill>
                  <a:srgbClr val="4F5C69"/>
                </a:solidFill>
              </a:rPr>
              <a:t>  </a:t>
            </a:r>
            <a:r>
              <a:rPr lang="en-US" sz="500" dirty="0" smtClean="0">
                <a:solidFill>
                  <a:srgbClr val="4F5C69"/>
                </a:solidFill>
              </a:rPr>
              <a:t>-</a:t>
            </a:r>
            <a:r>
              <a:rPr lang="en-US" sz="400" dirty="0" smtClean="0">
                <a:solidFill>
                  <a:srgbClr val="4F5C69"/>
                </a:solidFill>
              </a:rPr>
              <a:t>  </a:t>
            </a:r>
            <a:r>
              <a:rPr lang="en-US" sz="600" dirty="0" smtClean="0">
                <a:solidFill>
                  <a:srgbClr val="4F5C69"/>
                </a:solidFill>
              </a:rPr>
              <a:t>All rights reserved</a:t>
            </a:r>
          </a:p>
        </p:txBody>
      </p:sp>
      <p:sp>
        <p:nvSpPr>
          <p:cNvPr id="2056" name="Text Box 12"/>
          <p:cNvSpPr txBox="1">
            <a:spLocks noChangeArrowheads="1"/>
          </p:cNvSpPr>
          <p:nvPr userDrawn="1"/>
        </p:nvSpPr>
        <p:spPr bwMode="auto">
          <a:xfrm>
            <a:off x="6804025" y="6721475"/>
            <a:ext cx="1090613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fr-FR" sz="600" dirty="0" smtClean="0">
                <a:solidFill>
                  <a:srgbClr val="4F5C69"/>
                </a:solidFill>
              </a:rPr>
              <a:t>                                           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3321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wmf"/><Relationship Id="rId11" Type="http://schemas.openxmlformats.org/officeDocument/2006/relationships/image" Target="../media/image31.jpeg"/><Relationship Id="rId5" Type="http://schemas.openxmlformats.org/officeDocument/2006/relationships/image" Target="../media/image25.wmf"/><Relationship Id="rId15" Type="http://schemas.openxmlformats.org/officeDocument/2006/relationships/image" Target="../media/image35.jpeg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7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9.jpeg"/><Relationship Id="rId10" Type="http://schemas.openxmlformats.org/officeDocument/2006/relationships/image" Target="../media/image36.jpeg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98688"/>
            <a:ext cx="8532812" cy="515937"/>
          </a:xfrm>
        </p:spPr>
        <p:txBody>
          <a:bodyPr/>
          <a:lstStyle/>
          <a:p>
            <a:pPr eaLnBrk="1" hangingPunct="1">
              <a:defRPr/>
            </a:pPr>
            <a:r>
              <a:rPr lang="fr-FR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Module de récupération de chaleur </a:t>
            </a:r>
            <a:br>
              <a:rPr lang="fr-FR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fr-FR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Approche de la concurrence </a:t>
            </a:r>
            <a:endParaRPr lang="fr-FR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61950"/>
            <a:ext cx="6492875" cy="5651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haroni" pitchFamily="2" charset="-79"/>
              </a:rPr>
              <a:t>É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tude- Hypermarché</a:t>
            </a:r>
          </a:p>
        </p:txBody>
      </p:sp>
      <p:pic>
        <p:nvPicPr>
          <p:cNvPr id="13315" name="Picture 13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928938"/>
            <a:ext cx="24479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822450" y="1703388"/>
            <a:ext cx="1309688" cy="1158875"/>
            <a:chOff x="476" y="618"/>
            <a:chExt cx="1179" cy="1043"/>
          </a:xfrm>
        </p:grpSpPr>
        <p:pic>
          <p:nvPicPr>
            <p:cNvPr id="13344" name="Picture 4" descr="j0406172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663"/>
              <a:ext cx="844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Oval 5"/>
            <p:cNvSpPr>
              <a:spLocks noChangeArrowheads="1"/>
            </p:cNvSpPr>
            <p:nvPr/>
          </p:nvSpPr>
          <p:spPr bwMode="auto">
            <a:xfrm>
              <a:off x="476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5364163" y="1703388"/>
            <a:ext cx="1309687" cy="1158875"/>
            <a:chOff x="3561" y="618"/>
            <a:chExt cx="1179" cy="1043"/>
          </a:xfrm>
        </p:grpSpPr>
        <p:pic>
          <p:nvPicPr>
            <p:cNvPr id="13342" name="Picture 7" descr="j0293832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754"/>
              <a:ext cx="862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3" name="Oval 8"/>
            <p:cNvSpPr>
              <a:spLocks noChangeArrowheads="1"/>
            </p:cNvSpPr>
            <p:nvPr/>
          </p:nvSpPr>
          <p:spPr bwMode="auto">
            <a:xfrm>
              <a:off x="3561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5508625" y="4589463"/>
            <a:ext cx="1309688" cy="1160462"/>
            <a:chOff x="3742" y="2931"/>
            <a:chExt cx="1179" cy="1043"/>
          </a:xfrm>
        </p:grpSpPr>
        <p:grpSp>
          <p:nvGrpSpPr>
            <p:cNvPr id="13334" name="Group 10"/>
            <p:cNvGrpSpPr>
              <a:grpSpLocks/>
            </p:cNvGrpSpPr>
            <p:nvPr/>
          </p:nvGrpSpPr>
          <p:grpSpPr bwMode="auto">
            <a:xfrm>
              <a:off x="3823" y="2976"/>
              <a:ext cx="1007" cy="970"/>
              <a:chOff x="3778" y="2980"/>
              <a:chExt cx="1077" cy="966"/>
            </a:xfrm>
          </p:grpSpPr>
          <p:pic>
            <p:nvPicPr>
              <p:cNvPr id="13336" name="Picture 11" descr="j0370714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68" y="3158"/>
                <a:ext cx="387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7" name="Picture 12" descr="j0391106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86" y="2980"/>
                <a:ext cx="357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8" name="Picture 13" descr="j0155657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68" y="3612"/>
                <a:ext cx="36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9" name="Picture 14" descr="j0396952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122" y="3612"/>
                <a:ext cx="39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0" name="Picture 15" descr="j0391098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78" y="3218"/>
                <a:ext cx="463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1" name="Picture 16" descr="j0155615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161" y="3230"/>
                <a:ext cx="397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35" name="Oval 17"/>
            <p:cNvSpPr>
              <a:spLocks noChangeArrowheads="1"/>
            </p:cNvSpPr>
            <p:nvPr/>
          </p:nvSpPr>
          <p:spPr bwMode="auto">
            <a:xfrm>
              <a:off x="3742" y="2931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 noChangeAspect="1"/>
          </p:cNvGrpSpPr>
          <p:nvPr/>
        </p:nvGrpSpPr>
        <p:grpSpPr bwMode="auto">
          <a:xfrm>
            <a:off x="1838325" y="4589463"/>
            <a:ext cx="1309688" cy="1160462"/>
            <a:chOff x="385" y="2795"/>
            <a:chExt cx="1179" cy="1043"/>
          </a:xfrm>
        </p:grpSpPr>
        <p:pic>
          <p:nvPicPr>
            <p:cNvPr id="13332" name="Picture 19" descr="fresh air window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2931"/>
              <a:ext cx="86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3" name="Oval 20"/>
            <p:cNvSpPr>
              <a:spLocks noChangeArrowheads="1"/>
            </p:cNvSpPr>
            <p:nvPr/>
          </p:nvSpPr>
          <p:spPr bwMode="auto">
            <a:xfrm>
              <a:off x="385" y="2795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 noChangeAspect="1"/>
          </p:cNvGrpSpPr>
          <p:nvPr/>
        </p:nvGrpSpPr>
        <p:grpSpPr bwMode="auto">
          <a:xfrm>
            <a:off x="1101725" y="3159125"/>
            <a:ext cx="1309688" cy="1158875"/>
            <a:chOff x="158" y="1706"/>
            <a:chExt cx="1179" cy="1043"/>
          </a:xfrm>
        </p:grpSpPr>
        <p:pic>
          <p:nvPicPr>
            <p:cNvPr id="13330" name="Picture 22" descr="j0404041[1]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5" y="1934"/>
              <a:ext cx="46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Oval 23"/>
            <p:cNvSpPr>
              <a:spLocks noChangeArrowheads="1"/>
            </p:cNvSpPr>
            <p:nvPr/>
          </p:nvSpPr>
          <p:spPr bwMode="auto">
            <a:xfrm>
              <a:off x="158" y="1706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 noChangeAspect="1"/>
          </p:cNvGrpSpPr>
          <p:nvPr/>
        </p:nvGrpSpPr>
        <p:grpSpPr bwMode="auto">
          <a:xfrm>
            <a:off x="6015038" y="3159125"/>
            <a:ext cx="1309687" cy="1158875"/>
            <a:chOff x="4105" y="1752"/>
            <a:chExt cx="1179" cy="1043"/>
          </a:xfrm>
        </p:grpSpPr>
        <p:pic>
          <p:nvPicPr>
            <p:cNvPr id="13328" name="Picture 25" descr="j0403885[1]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68" y="2024"/>
              <a:ext cx="481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Oval 26"/>
            <p:cNvSpPr>
              <a:spLocks noChangeArrowheads="1"/>
            </p:cNvSpPr>
            <p:nvPr/>
          </p:nvSpPr>
          <p:spPr bwMode="auto">
            <a:xfrm>
              <a:off x="4105" y="1752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 noChangeAspect="1"/>
          </p:cNvGrpSpPr>
          <p:nvPr/>
        </p:nvGrpSpPr>
        <p:grpSpPr bwMode="auto">
          <a:xfrm>
            <a:off x="3730625" y="1144588"/>
            <a:ext cx="1309688" cy="1158875"/>
            <a:chOff x="2109" y="119"/>
            <a:chExt cx="1179" cy="1043"/>
          </a:xfrm>
        </p:grpSpPr>
        <p:sp>
          <p:nvSpPr>
            <p:cNvPr id="13326" name="Oval 28"/>
            <p:cNvSpPr>
              <a:spLocks noChangeArrowheads="1"/>
            </p:cNvSpPr>
            <p:nvPr/>
          </p:nvSpPr>
          <p:spPr bwMode="auto">
            <a:xfrm>
              <a:off x="2109" y="119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7" name="Picture 29" descr="Dysplay case 1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6" y="210"/>
              <a:ext cx="7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0"/>
          <p:cNvGrpSpPr>
            <a:grpSpLocks noChangeAspect="1"/>
          </p:cNvGrpSpPr>
          <p:nvPr/>
        </p:nvGrpSpPr>
        <p:grpSpPr bwMode="auto">
          <a:xfrm>
            <a:off x="3730625" y="5078413"/>
            <a:ext cx="1309688" cy="1158875"/>
            <a:chOff x="2290" y="3113"/>
            <a:chExt cx="1179" cy="1043"/>
          </a:xfrm>
        </p:grpSpPr>
        <p:sp>
          <p:nvSpPr>
            <p:cNvPr id="13324" name="Oval 31"/>
            <p:cNvSpPr>
              <a:spLocks noChangeArrowheads="1"/>
            </p:cNvSpPr>
            <p:nvPr/>
          </p:nvSpPr>
          <p:spPr bwMode="auto">
            <a:xfrm>
              <a:off x="2290" y="3113"/>
              <a:ext cx="1179" cy="10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5" name="Picture 32" descr="Customer with shopping cart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496" y="3249"/>
              <a:ext cx="772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547813" y="2897188"/>
            <a:ext cx="647700" cy="576262"/>
            <a:chOff x="476" y="618"/>
            <a:chExt cx="1179" cy="1043"/>
          </a:xfrm>
        </p:grpSpPr>
        <p:pic>
          <p:nvPicPr>
            <p:cNvPr id="14379" name="Picture 5" descr="j0406172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663"/>
              <a:ext cx="844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0" name="Oval 6"/>
            <p:cNvSpPr>
              <a:spLocks noChangeArrowheads="1"/>
            </p:cNvSpPr>
            <p:nvPr/>
          </p:nvSpPr>
          <p:spPr bwMode="auto">
            <a:xfrm>
              <a:off x="476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1547813" y="981075"/>
            <a:ext cx="647700" cy="576263"/>
            <a:chOff x="3561" y="618"/>
            <a:chExt cx="1179" cy="1043"/>
          </a:xfrm>
        </p:grpSpPr>
        <p:pic>
          <p:nvPicPr>
            <p:cNvPr id="14377" name="Picture 14" descr="j0293832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" y="754"/>
              <a:ext cx="862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8" name="Oval 15"/>
            <p:cNvSpPr>
              <a:spLocks noChangeArrowheads="1"/>
            </p:cNvSpPr>
            <p:nvPr/>
          </p:nvSpPr>
          <p:spPr bwMode="auto">
            <a:xfrm>
              <a:off x="3561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19"/>
          <p:cNvGrpSpPr>
            <a:grpSpLocks/>
          </p:cNvGrpSpPr>
          <p:nvPr/>
        </p:nvGrpSpPr>
        <p:grpSpPr bwMode="auto">
          <a:xfrm>
            <a:off x="1547813" y="5526088"/>
            <a:ext cx="647700" cy="576262"/>
            <a:chOff x="3742" y="2931"/>
            <a:chExt cx="1179" cy="1043"/>
          </a:xfrm>
        </p:grpSpPr>
        <p:grpSp>
          <p:nvGrpSpPr>
            <p:cNvPr id="14369" name="Group 20"/>
            <p:cNvGrpSpPr>
              <a:grpSpLocks/>
            </p:cNvGrpSpPr>
            <p:nvPr/>
          </p:nvGrpSpPr>
          <p:grpSpPr bwMode="auto">
            <a:xfrm>
              <a:off x="3823" y="2976"/>
              <a:ext cx="1007" cy="970"/>
              <a:chOff x="3778" y="2980"/>
              <a:chExt cx="1077" cy="966"/>
            </a:xfrm>
          </p:grpSpPr>
          <p:pic>
            <p:nvPicPr>
              <p:cNvPr id="14371" name="Picture 21" descr="j0370714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68" y="3158"/>
                <a:ext cx="387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2" name="Picture 22" descr="j0391106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86" y="2980"/>
                <a:ext cx="357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3" name="Picture 23" descr="j0155657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68" y="3612"/>
                <a:ext cx="36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4" name="Picture 24" descr="j0396952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22" y="3612"/>
                <a:ext cx="39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5" name="Picture 25" descr="j0391098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778" y="3218"/>
                <a:ext cx="463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6" name="Picture 26" descr="j0155615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161" y="3230"/>
                <a:ext cx="397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70" name="Oval 27"/>
            <p:cNvSpPr>
              <a:spLocks noChangeArrowheads="1"/>
            </p:cNvSpPr>
            <p:nvPr/>
          </p:nvSpPr>
          <p:spPr bwMode="auto">
            <a:xfrm>
              <a:off x="3742" y="2931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1" name="Group 28"/>
          <p:cNvGrpSpPr>
            <a:grpSpLocks/>
          </p:cNvGrpSpPr>
          <p:nvPr/>
        </p:nvGrpSpPr>
        <p:grpSpPr bwMode="auto">
          <a:xfrm>
            <a:off x="1547813" y="4248150"/>
            <a:ext cx="647700" cy="576263"/>
            <a:chOff x="385" y="2795"/>
            <a:chExt cx="1179" cy="1043"/>
          </a:xfrm>
        </p:grpSpPr>
        <p:pic>
          <p:nvPicPr>
            <p:cNvPr id="14367" name="Picture 29" descr="fresh air window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2931"/>
              <a:ext cx="86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Oval 30"/>
            <p:cNvSpPr>
              <a:spLocks noChangeArrowheads="1"/>
            </p:cNvSpPr>
            <p:nvPr/>
          </p:nvSpPr>
          <p:spPr bwMode="auto">
            <a:xfrm>
              <a:off x="385" y="2795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1546225" y="4886325"/>
            <a:ext cx="647700" cy="576263"/>
            <a:chOff x="158" y="1706"/>
            <a:chExt cx="1179" cy="1043"/>
          </a:xfrm>
        </p:grpSpPr>
        <p:pic>
          <p:nvPicPr>
            <p:cNvPr id="14365" name="Picture 32" descr="j0404041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5" y="1934"/>
              <a:ext cx="46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Oval 33"/>
            <p:cNvSpPr>
              <a:spLocks noChangeArrowheads="1"/>
            </p:cNvSpPr>
            <p:nvPr/>
          </p:nvSpPr>
          <p:spPr bwMode="auto">
            <a:xfrm>
              <a:off x="158" y="1706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3" name="Group 34"/>
          <p:cNvGrpSpPr>
            <a:grpSpLocks/>
          </p:cNvGrpSpPr>
          <p:nvPr/>
        </p:nvGrpSpPr>
        <p:grpSpPr bwMode="auto">
          <a:xfrm>
            <a:off x="1546225" y="1619250"/>
            <a:ext cx="647700" cy="576263"/>
            <a:chOff x="4105" y="1752"/>
            <a:chExt cx="1179" cy="1043"/>
          </a:xfrm>
        </p:grpSpPr>
        <p:pic>
          <p:nvPicPr>
            <p:cNvPr id="14363" name="Picture 35" descr="j0403885[1]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68" y="2024"/>
              <a:ext cx="481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Oval 36"/>
            <p:cNvSpPr>
              <a:spLocks noChangeArrowheads="1"/>
            </p:cNvSpPr>
            <p:nvPr/>
          </p:nvSpPr>
          <p:spPr bwMode="auto">
            <a:xfrm>
              <a:off x="4105" y="1752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0"/>
          <p:cNvGrpSpPr>
            <a:grpSpLocks/>
          </p:cNvGrpSpPr>
          <p:nvPr/>
        </p:nvGrpSpPr>
        <p:grpSpPr bwMode="auto">
          <a:xfrm>
            <a:off x="1546225" y="2259013"/>
            <a:ext cx="649288" cy="576262"/>
            <a:chOff x="1292" y="1026"/>
            <a:chExt cx="2586" cy="2268"/>
          </a:xfrm>
        </p:grpSpPr>
        <p:pic>
          <p:nvPicPr>
            <p:cNvPr id="14361" name="Picture 38" descr="j0343731"/>
            <p:cNvPicPr>
              <a:picLocks noChangeAspect="1" noChangeArrowheads="1"/>
            </p:cNvPicPr>
            <p:nvPr/>
          </p:nvPicPr>
          <p:blipFill>
            <a:blip r:embed="rId13"/>
            <a:srcRect t="27266"/>
            <a:stretch>
              <a:fillRect/>
            </a:stretch>
          </p:blipFill>
          <p:spPr bwMode="auto">
            <a:xfrm>
              <a:off x="1555" y="1208"/>
              <a:ext cx="2051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Oval 39"/>
            <p:cNvSpPr>
              <a:spLocks noChangeArrowheads="1"/>
            </p:cNvSpPr>
            <p:nvPr/>
          </p:nvSpPr>
          <p:spPr bwMode="auto">
            <a:xfrm>
              <a:off x="1292" y="1026"/>
              <a:ext cx="2586" cy="2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47"/>
          <p:cNvSpPr txBox="1">
            <a:spLocks noChangeArrowheads="1"/>
          </p:cNvSpPr>
          <p:nvPr/>
        </p:nvSpPr>
        <p:spPr bwMode="auto">
          <a:xfrm>
            <a:off x="2268538" y="1119188"/>
            <a:ext cx="3024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1"/>
              <a:t>Données météo de Lyon</a:t>
            </a:r>
          </a:p>
        </p:txBody>
      </p:sp>
      <p:sp>
        <p:nvSpPr>
          <p:cNvPr id="14346" name="Text Box 49"/>
          <p:cNvSpPr txBox="1">
            <a:spLocks noChangeArrowheads="1"/>
          </p:cNvSpPr>
          <p:nvPr/>
        </p:nvSpPr>
        <p:spPr bwMode="auto">
          <a:xfrm>
            <a:off x="2268538" y="1757363"/>
            <a:ext cx="417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1"/>
              <a:t>Eté = 25°C / 50% &amp; Hiver = 19°C / 50%</a:t>
            </a:r>
          </a:p>
        </p:txBody>
      </p:sp>
      <p:sp>
        <p:nvSpPr>
          <p:cNvPr id="14347" name="Text Box 50"/>
          <p:cNvSpPr txBox="1">
            <a:spLocks noChangeArrowheads="1"/>
          </p:cNvSpPr>
          <p:nvPr/>
        </p:nvSpPr>
        <p:spPr bwMode="auto">
          <a:xfrm>
            <a:off x="2268538" y="2397125"/>
            <a:ext cx="439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1"/>
              <a:t>Parois= 0,5 W/m²°C &amp; Toiture= 0,3 W/m²°C</a:t>
            </a:r>
          </a:p>
        </p:txBody>
      </p:sp>
      <p:sp>
        <p:nvSpPr>
          <p:cNvPr id="14348" name="Text Box 51"/>
          <p:cNvSpPr txBox="1">
            <a:spLocks noChangeArrowheads="1"/>
          </p:cNvSpPr>
          <p:nvPr/>
        </p:nvSpPr>
        <p:spPr bwMode="auto">
          <a:xfrm>
            <a:off x="2268538" y="3036888"/>
            <a:ext cx="417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1"/>
              <a:t>Eclairage zénithal / 5% de la toiture</a:t>
            </a:r>
          </a:p>
        </p:txBody>
      </p:sp>
      <p:sp>
        <p:nvSpPr>
          <p:cNvPr id="14349" name="Text Box 52"/>
          <p:cNvSpPr txBox="1">
            <a:spLocks noChangeArrowheads="1"/>
          </p:cNvSpPr>
          <p:nvPr/>
        </p:nvSpPr>
        <p:spPr bwMode="auto">
          <a:xfrm>
            <a:off x="2268538" y="3676650"/>
            <a:ext cx="52562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fr-FR" sz="1400" b="1"/>
              <a:t>10 m² par client dans le magasin	</a:t>
            </a:r>
            <a:r>
              <a:rPr lang="fr-FR" sz="1400" b="1">
                <a:sym typeface="Wingdings" pitchFamily="2" charset="2"/>
              </a:rPr>
              <a:t> 520 clients</a:t>
            </a:r>
            <a:endParaRPr lang="fr-FR" sz="1400" b="1"/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fr-FR" sz="1400" b="1"/>
              <a:t>30 m</a:t>
            </a:r>
            <a:r>
              <a:rPr lang="fr-FR" sz="1400" b="1" baseline="30000"/>
              <a:t>3</a:t>
            </a:r>
            <a:r>
              <a:rPr lang="fr-FR" sz="1400" b="1"/>
              <a:t>/h air neuf par personne 	</a:t>
            </a:r>
            <a:r>
              <a:rPr lang="fr-FR" sz="1400" b="1">
                <a:sym typeface="Wingdings" pitchFamily="2" charset="2"/>
              </a:rPr>
              <a:t> 15 600 m</a:t>
            </a:r>
            <a:r>
              <a:rPr lang="fr-FR" sz="1400" b="1" baseline="30000">
                <a:sym typeface="Wingdings" pitchFamily="2" charset="2"/>
              </a:rPr>
              <a:t>3</a:t>
            </a:r>
            <a:r>
              <a:rPr lang="fr-FR" sz="1400" b="1">
                <a:sym typeface="Wingdings" pitchFamily="2" charset="2"/>
              </a:rPr>
              <a:t>/h </a:t>
            </a:r>
            <a:r>
              <a:rPr lang="fr-FR" sz="1100" b="1">
                <a:sym typeface="Wingdings" pitchFamily="2" charset="2"/>
              </a:rPr>
              <a:t>(4.3 m</a:t>
            </a:r>
            <a:r>
              <a:rPr lang="fr-FR" sz="1100" b="1" baseline="30000">
                <a:sym typeface="Wingdings" pitchFamily="2" charset="2"/>
              </a:rPr>
              <a:t>3</a:t>
            </a:r>
            <a:r>
              <a:rPr lang="fr-FR" sz="1100" b="1">
                <a:sym typeface="Wingdings" pitchFamily="2" charset="2"/>
              </a:rPr>
              <a:t>/s)</a:t>
            </a:r>
            <a:endParaRPr lang="fr-FR" sz="1100" b="1"/>
          </a:p>
        </p:txBody>
      </p:sp>
      <p:sp>
        <p:nvSpPr>
          <p:cNvPr id="14350" name="Text Box 53"/>
          <p:cNvSpPr txBox="1">
            <a:spLocks noChangeArrowheads="1"/>
          </p:cNvSpPr>
          <p:nvPr/>
        </p:nvSpPr>
        <p:spPr bwMode="auto">
          <a:xfrm>
            <a:off x="2268538" y="4467225"/>
            <a:ext cx="302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1"/>
              <a:t>0,5 vol. / h</a:t>
            </a:r>
          </a:p>
        </p:txBody>
      </p:sp>
      <p:sp>
        <p:nvSpPr>
          <p:cNvPr id="14351" name="Text Box 54"/>
          <p:cNvSpPr txBox="1">
            <a:spLocks noChangeArrowheads="1"/>
          </p:cNvSpPr>
          <p:nvPr/>
        </p:nvSpPr>
        <p:spPr bwMode="auto">
          <a:xfrm>
            <a:off x="2268538" y="5106988"/>
            <a:ext cx="302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1"/>
              <a:t>20 W / m²</a:t>
            </a:r>
          </a:p>
        </p:txBody>
      </p:sp>
      <p:sp>
        <p:nvSpPr>
          <p:cNvPr id="14352" name="Text Box 55"/>
          <p:cNvSpPr txBox="1">
            <a:spLocks noChangeArrowheads="1"/>
          </p:cNvSpPr>
          <p:nvPr/>
        </p:nvSpPr>
        <p:spPr bwMode="auto">
          <a:xfrm>
            <a:off x="2268538" y="6308725"/>
            <a:ext cx="55895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b="1"/>
              <a:t>Vitrines réfrigérées = 80 m de positives &amp; 24 m de négatives</a:t>
            </a:r>
          </a:p>
        </p:txBody>
      </p:sp>
      <p:sp>
        <p:nvSpPr>
          <p:cNvPr id="14353" name="Text Box 56"/>
          <p:cNvSpPr txBox="1">
            <a:spLocks noChangeArrowheads="1"/>
          </p:cNvSpPr>
          <p:nvPr/>
        </p:nvSpPr>
        <p:spPr bwMode="auto">
          <a:xfrm>
            <a:off x="2268538" y="5746750"/>
            <a:ext cx="3024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fr-FR" sz="1400" b="1"/>
              <a:t>2,5 kW</a:t>
            </a:r>
          </a:p>
        </p:txBody>
      </p:sp>
      <p:grpSp>
        <p:nvGrpSpPr>
          <p:cNvPr id="14354" name="Group 80"/>
          <p:cNvGrpSpPr>
            <a:grpSpLocks/>
          </p:cNvGrpSpPr>
          <p:nvPr/>
        </p:nvGrpSpPr>
        <p:grpSpPr bwMode="auto">
          <a:xfrm>
            <a:off x="1547813" y="6165850"/>
            <a:ext cx="647700" cy="576263"/>
            <a:chOff x="2109" y="119"/>
            <a:chExt cx="1179" cy="1043"/>
          </a:xfrm>
        </p:grpSpPr>
        <p:sp>
          <p:nvSpPr>
            <p:cNvPr id="14359" name="Oval 81"/>
            <p:cNvSpPr>
              <a:spLocks noChangeArrowheads="1"/>
            </p:cNvSpPr>
            <p:nvPr/>
          </p:nvSpPr>
          <p:spPr bwMode="auto">
            <a:xfrm>
              <a:off x="2109" y="119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60" name="Picture 82" descr="Dysplay case 1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6" y="210"/>
              <a:ext cx="7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55" name="Group 87"/>
          <p:cNvGrpSpPr>
            <a:grpSpLocks/>
          </p:cNvGrpSpPr>
          <p:nvPr/>
        </p:nvGrpSpPr>
        <p:grpSpPr bwMode="auto">
          <a:xfrm>
            <a:off x="1547813" y="3536950"/>
            <a:ext cx="647700" cy="647700"/>
            <a:chOff x="2290" y="3113"/>
            <a:chExt cx="1179" cy="1043"/>
          </a:xfrm>
        </p:grpSpPr>
        <p:sp>
          <p:nvSpPr>
            <p:cNvPr id="14357" name="Oval 88"/>
            <p:cNvSpPr>
              <a:spLocks noChangeArrowheads="1"/>
            </p:cNvSpPr>
            <p:nvPr/>
          </p:nvSpPr>
          <p:spPr bwMode="auto">
            <a:xfrm>
              <a:off x="2290" y="3113"/>
              <a:ext cx="1179" cy="10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58" name="Picture 89" descr="Customer with shopping cart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2496" y="3249"/>
              <a:ext cx="772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Bilan Thermique- Hypothèses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Planning d’occupation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" y="1052513"/>
            <a:ext cx="845661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Bilan Thermique - Résultats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46577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981075"/>
            <a:ext cx="4121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9338" y="3563938"/>
            <a:ext cx="410686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Sélection RTU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50825" y="1341438"/>
          <a:ext cx="8642350" cy="433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546"/>
                <a:gridCol w="894816"/>
                <a:gridCol w="2567323"/>
                <a:gridCol w="2448665"/>
              </a:tblGrid>
              <a:tr h="433697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 noProof="0" dirty="0" smtClean="0">
                          <a:solidFill>
                            <a:schemeClr val="lt1"/>
                          </a:solidFill>
                          <a:latin typeface="Arial"/>
                        </a:rPr>
                        <a:t>Critères</a:t>
                      </a:r>
                      <a:endParaRPr lang="fr-FR" sz="1800" b="1" i="0" u="none" strike="noStrike" kern="1200" noProof="0" dirty="0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 noProof="0" dirty="0">
                          <a:solidFill>
                            <a:schemeClr val="lt1"/>
                          </a:solidFill>
                          <a:latin typeface="Arial"/>
                        </a:rPr>
                        <a:t>Besoin</a:t>
                      </a:r>
                      <a:r>
                        <a:rPr lang="fr-FR" sz="1800" b="1" i="0" u="none" strike="noStrike" kern="1200" baseline="0" noProof="0" dirty="0">
                          <a:solidFill>
                            <a:schemeClr val="lt1"/>
                          </a:solidFill>
                          <a:latin typeface="Arial"/>
                        </a:rPr>
                        <a:t> </a:t>
                      </a:r>
                      <a:r>
                        <a:rPr lang="fr-FR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Arial"/>
                        </a:rPr>
                        <a:t>Total</a:t>
                      </a:r>
                      <a:endParaRPr lang="fr-FR" sz="1800" b="1" i="0" u="none" strike="noStrike" kern="1200" noProof="0" dirty="0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 noProof="0" dirty="0" smtClean="0">
                          <a:solidFill>
                            <a:schemeClr val="lt1"/>
                          </a:solidFill>
                          <a:latin typeface="Arial"/>
                        </a:rPr>
                        <a:t>Si 5 unités</a:t>
                      </a:r>
                      <a:endParaRPr lang="fr-FR" sz="1800" b="1" i="0" u="none" strike="noStrike" kern="1200" noProof="0" dirty="0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</a:tr>
              <a:tr h="605989">
                <a:tc>
                  <a:txBody>
                    <a:bodyPr/>
                    <a:lstStyle/>
                    <a:p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Puissance</a:t>
                      </a:r>
                      <a:r>
                        <a:rPr lang="fr-FR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frigorifique </a:t>
                      </a:r>
                      <a:r>
                        <a:rPr lang="en-US" sz="1400" dirty="0" smtClean="0"/>
                        <a:t>(@ 40°C)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kW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372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  <a:tr h="605989">
                <a:tc>
                  <a:txBody>
                    <a:bodyPr/>
                    <a:lstStyle/>
                    <a:p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Puissance</a:t>
                      </a:r>
                      <a:r>
                        <a:rPr lang="fr-FR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chauffage </a:t>
                      </a:r>
                      <a:r>
                        <a:rPr lang="en-US" sz="1400" dirty="0" smtClean="0"/>
                        <a:t>(@ 0°C)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kW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303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  <a:tr h="43369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Taux de brassage</a:t>
                      </a:r>
                      <a:endParaRPr lang="fr-FR" sz="1400" b="0" i="0" u="none" strike="noStrike" kern="120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  <a:tr h="43369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Arial"/>
                        </a:rPr>
                        <a:t>Débit</a:t>
                      </a:r>
                      <a:r>
                        <a:rPr lang="fr-FR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Arial"/>
                        </a:rPr>
                        <a:t> d’air</a:t>
                      </a:r>
                      <a:endParaRPr lang="fr-FR" sz="1400" b="0" i="0" u="none" strike="noStrike" kern="1200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dirty="0" smtClean="0"/>
                        <a:t>/h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77500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15500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  <a:tr h="43369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Arial"/>
                        </a:rPr>
                        <a:t>Pression disponible</a:t>
                      </a:r>
                      <a:r>
                        <a:rPr lang="fr-FR" sz="14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Arial"/>
                        </a:rPr>
                        <a:t> reprise</a:t>
                      </a:r>
                      <a:endParaRPr lang="fr-FR" sz="1400" b="0" i="0" u="none" strike="noStrike" kern="1200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  <a:tr h="51812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Arial"/>
                        </a:rPr>
                        <a:t>Pression disponible soufflage</a:t>
                      </a:r>
                      <a:endParaRPr lang="fr-FR" sz="1400" b="0" i="0" u="none" strike="noStrike" kern="1200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250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  <a:tr h="43369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Arial"/>
                        </a:rPr>
                        <a:t>Air neuf minimum</a:t>
                      </a:r>
                      <a:endParaRPr lang="fr-FR" sz="1400" b="0" i="0" u="none" strike="noStrike" kern="1200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  <a:tr h="43369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Arial"/>
                        </a:rPr>
                        <a:t>Récupération de chaleur</a:t>
                      </a:r>
                      <a:endParaRPr lang="fr-FR" sz="1400" b="0" i="0" u="none" strike="noStrike" kern="1200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Obligatoire</a:t>
                      </a:r>
                      <a:endParaRPr lang="en-US" sz="14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Obligatoire</a:t>
                      </a:r>
                      <a:endParaRPr lang="en-US" sz="1400" b="1" dirty="0"/>
                    </a:p>
                  </a:txBody>
                  <a:tcPr marL="91453" marR="91453" marT="45714" marB="45714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Sélection de RTU</a:t>
            </a:r>
          </a:p>
        </p:txBody>
      </p:sp>
      <p:pic>
        <p:nvPicPr>
          <p:cNvPr id="18435" name="Image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6875" y="1557338"/>
            <a:ext cx="1368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9125" y="1489075"/>
            <a:ext cx="10525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22863" y="2176463"/>
            <a:ext cx="20732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2687-09-VoyagerII-WKD-300-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2360613"/>
            <a:ext cx="28130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ZoneTexte 4"/>
          <p:cNvSpPr txBox="1">
            <a:spLocks noChangeArrowheads="1"/>
          </p:cNvSpPr>
          <p:nvPr/>
        </p:nvSpPr>
        <p:spPr bwMode="auto">
          <a:xfrm>
            <a:off x="1304925" y="4297363"/>
            <a:ext cx="1966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/>
              <a:t>WKD 290</a:t>
            </a:r>
          </a:p>
          <a:p>
            <a:r>
              <a:rPr lang="fr-FR" sz="2000" b="1"/>
              <a:t>+ </a:t>
            </a:r>
          </a:p>
          <a:p>
            <a:r>
              <a:rPr lang="fr-FR" sz="2000" b="1"/>
              <a:t>ERM (plaques)</a:t>
            </a:r>
          </a:p>
        </p:txBody>
      </p:sp>
      <p:sp>
        <p:nvSpPr>
          <p:cNvPr id="18440" name="ZoneTexte 10"/>
          <p:cNvSpPr txBox="1">
            <a:spLocks noChangeArrowheads="1"/>
          </p:cNvSpPr>
          <p:nvPr/>
        </p:nvSpPr>
        <p:spPr bwMode="auto">
          <a:xfrm>
            <a:off x="4546600" y="4297363"/>
            <a:ext cx="3359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/>
              <a:t>IPF 320</a:t>
            </a:r>
          </a:p>
          <a:p>
            <a:r>
              <a:rPr lang="fr-FR" sz="2000" b="1"/>
              <a:t>+ </a:t>
            </a:r>
          </a:p>
          <a:p>
            <a:r>
              <a:rPr lang="fr-FR" sz="2000" b="1"/>
              <a:t>MRC (récupération active)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CIAT: Fiches techniques</a:t>
            </a:r>
          </a:p>
        </p:txBody>
      </p:sp>
      <p:grpSp>
        <p:nvGrpSpPr>
          <p:cNvPr id="19459" name="Groupe 2"/>
          <p:cNvGrpSpPr>
            <a:grpSpLocks/>
          </p:cNvGrpSpPr>
          <p:nvPr/>
        </p:nvGrpSpPr>
        <p:grpSpPr bwMode="auto">
          <a:xfrm>
            <a:off x="192088" y="993775"/>
            <a:ext cx="8794750" cy="3011488"/>
            <a:chOff x="-403588" y="1052736"/>
            <a:chExt cx="10010776" cy="3108476"/>
          </a:xfrm>
        </p:grpSpPr>
        <p:pic>
          <p:nvPicPr>
            <p:cNvPr id="19470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03588" y="1052736"/>
              <a:ext cx="10010776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7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12377" y="2122862"/>
              <a:ext cx="9886950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460" name="Groupe 11"/>
          <p:cNvGrpSpPr>
            <a:grpSpLocks/>
          </p:cNvGrpSpPr>
          <p:nvPr/>
        </p:nvGrpSpPr>
        <p:grpSpPr bwMode="auto">
          <a:xfrm>
            <a:off x="276225" y="4076700"/>
            <a:ext cx="8640763" cy="2232025"/>
            <a:chOff x="-108520" y="1412776"/>
            <a:chExt cx="9852570" cy="2559546"/>
          </a:xfrm>
        </p:grpSpPr>
        <p:pic>
          <p:nvPicPr>
            <p:cNvPr id="1946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8520" y="1412776"/>
              <a:ext cx="984885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9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5276" y="2276872"/>
              <a:ext cx="9839326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237038" y="1646238"/>
            <a:ext cx="1223962" cy="355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760538" y="2205038"/>
            <a:ext cx="1346200" cy="1444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4246563" y="2170113"/>
            <a:ext cx="1223962" cy="1968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5076825" y="4411663"/>
            <a:ext cx="944563" cy="4302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1762125" y="4986338"/>
            <a:ext cx="1346200" cy="152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Rectangle 4"/>
          <p:cNvSpPr>
            <a:spLocks noChangeArrowheads="1"/>
          </p:cNvSpPr>
          <p:nvPr/>
        </p:nvSpPr>
        <p:spPr bwMode="auto">
          <a:xfrm>
            <a:off x="5073650" y="4960938"/>
            <a:ext cx="944563" cy="1952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6381750"/>
            <a:ext cx="261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CIAT: Fiches techniques</a:t>
            </a:r>
          </a:p>
        </p:txBody>
      </p:sp>
      <p:grpSp>
        <p:nvGrpSpPr>
          <p:cNvPr id="20483" name="Groupe 3"/>
          <p:cNvGrpSpPr>
            <a:grpSpLocks/>
          </p:cNvGrpSpPr>
          <p:nvPr/>
        </p:nvGrpSpPr>
        <p:grpSpPr bwMode="auto">
          <a:xfrm>
            <a:off x="107950" y="1052513"/>
            <a:ext cx="8856663" cy="2497137"/>
            <a:chOff x="-540568" y="1796917"/>
            <a:chExt cx="9960783" cy="2887556"/>
          </a:xfrm>
        </p:grpSpPr>
        <p:pic>
          <p:nvPicPr>
            <p:cNvPr id="20486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66735" y="2579448"/>
              <a:ext cx="98869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40568" y="1796917"/>
              <a:ext cx="99250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484" name="Rectangle 9"/>
          <p:cNvSpPr>
            <a:spLocks noChangeArrowheads="1"/>
          </p:cNvSpPr>
          <p:nvPr/>
        </p:nvSpPr>
        <p:spPr bwMode="auto">
          <a:xfrm rot="5400000">
            <a:off x="6470650" y="1366838"/>
            <a:ext cx="450850" cy="6477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 rot="5400000">
            <a:off x="6839743" y="2437607"/>
            <a:ext cx="360363" cy="1295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Courbes - Soufflage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63" y="1125538"/>
            <a:ext cx="7688262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08" name="Connecteur droit avec flèche 4"/>
          <p:cNvCxnSpPr>
            <a:cxnSpLocks noChangeShapeType="1"/>
          </p:cNvCxnSpPr>
          <p:nvPr/>
        </p:nvCxnSpPr>
        <p:spPr bwMode="auto">
          <a:xfrm flipH="1">
            <a:off x="1703388" y="3644900"/>
            <a:ext cx="3805237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09" name="Connecteur droit avec flèche 2"/>
          <p:cNvCxnSpPr>
            <a:cxnSpLocks noChangeShapeType="1"/>
          </p:cNvCxnSpPr>
          <p:nvPr/>
        </p:nvCxnSpPr>
        <p:spPr bwMode="auto">
          <a:xfrm flipH="1" flipV="1">
            <a:off x="5699125" y="3860800"/>
            <a:ext cx="0" cy="17287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0" name="ZoneTexte 13"/>
          <p:cNvSpPr txBox="1">
            <a:spLocks noChangeArrowheads="1"/>
          </p:cNvSpPr>
          <p:nvPr/>
        </p:nvSpPr>
        <p:spPr bwMode="auto">
          <a:xfrm>
            <a:off x="755650" y="3481388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150 Pa</a:t>
            </a:r>
          </a:p>
        </p:txBody>
      </p:sp>
      <p:sp>
        <p:nvSpPr>
          <p:cNvPr id="21511" name="Ellipse 14"/>
          <p:cNvSpPr>
            <a:spLocks noChangeArrowheads="1"/>
          </p:cNvSpPr>
          <p:nvPr/>
        </p:nvSpPr>
        <p:spPr bwMode="auto">
          <a:xfrm>
            <a:off x="5591175" y="35734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332038" y="6042025"/>
            <a:ext cx="4321175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/>
              <a:t>PdC</a:t>
            </a:r>
            <a:r>
              <a:rPr lang="en-US" sz="1600" b="1" dirty="0"/>
              <a:t> </a:t>
            </a:r>
            <a:r>
              <a:rPr lang="en-US" sz="1600" b="1" dirty="0" err="1"/>
              <a:t>totales</a:t>
            </a:r>
            <a:r>
              <a:rPr lang="en-US" sz="1600" b="1" dirty="0"/>
              <a:t> </a:t>
            </a:r>
            <a:r>
              <a:rPr lang="en-US" sz="1600" b="1" dirty="0" err="1"/>
              <a:t>soufflage</a:t>
            </a:r>
            <a:r>
              <a:rPr lang="en-US" sz="1600" b="1" dirty="0"/>
              <a:t> = 250 + 150 = 400 Pa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" y="981075"/>
            <a:ext cx="80994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 bwMode="auto">
          <a:xfrm rot="-180000">
            <a:off x="5303838" y="2924175"/>
            <a:ext cx="1008062" cy="7921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32" name="Connecteur droit avec flèche 2"/>
          <p:cNvCxnSpPr>
            <a:cxnSpLocks noChangeShapeType="1"/>
          </p:cNvCxnSpPr>
          <p:nvPr/>
        </p:nvCxnSpPr>
        <p:spPr bwMode="auto">
          <a:xfrm flipV="1">
            <a:off x="5845175" y="3500438"/>
            <a:ext cx="0" cy="208915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533" name="Connecteur droit avec flèche 6"/>
          <p:cNvCxnSpPr>
            <a:cxnSpLocks noChangeShapeType="1"/>
          </p:cNvCxnSpPr>
          <p:nvPr/>
        </p:nvCxnSpPr>
        <p:spPr bwMode="auto">
          <a:xfrm flipH="1">
            <a:off x="1703388" y="3284538"/>
            <a:ext cx="3805237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4" name="Ellipse 7"/>
          <p:cNvSpPr>
            <a:spLocks noChangeArrowheads="1"/>
          </p:cNvSpPr>
          <p:nvPr/>
        </p:nvSpPr>
        <p:spPr bwMode="auto">
          <a:xfrm>
            <a:off x="5724525" y="32131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6156325" y="3141663"/>
            <a:ext cx="663575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6 kW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8013" y="363538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Courbes- Soufflage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3688" y="214313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“Récupération Active”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270000"/>
            <a:ext cx="31813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547665" y="5797713"/>
            <a:ext cx="6048672" cy="101566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fr-FR" sz="2000" dirty="0" smtClean="0"/>
              <a:t>En dessous de 20% d’air neuf 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Pas de récupération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Moins de puissance frigorifique et calorifique</a:t>
            </a:r>
            <a:endParaRPr lang="fr-FR" sz="2000" dirty="0" smtClean="0"/>
          </a:p>
        </p:txBody>
      </p:sp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890588"/>
            <a:ext cx="49657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3835400"/>
            <a:ext cx="75961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1763713" y="5373688"/>
            <a:ext cx="1704975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52513"/>
            <a:ext cx="74993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Ellipse 6"/>
          <p:cNvSpPr>
            <a:spLocks noChangeArrowheads="1"/>
          </p:cNvSpPr>
          <p:nvPr/>
        </p:nvSpPr>
        <p:spPr bwMode="auto">
          <a:xfrm>
            <a:off x="5591175" y="31527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556" name="Connecteur droit avec flèche 4"/>
          <p:cNvCxnSpPr>
            <a:cxnSpLocks noChangeShapeType="1"/>
          </p:cNvCxnSpPr>
          <p:nvPr/>
        </p:nvCxnSpPr>
        <p:spPr bwMode="auto">
          <a:xfrm flipH="1">
            <a:off x="1703388" y="3262313"/>
            <a:ext cx="2005012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57" name="Connecteur droit avec flèche 2"/>
          <p:cNvCxnSpPr>
            <a:cxnSpLocks noChangeShapeType="1"/>
          </p:cNvCxnSpPr>
          <p:nvPr/>
        </p:nvCxnSpPr>
        <p:spPr bwMode="auto">
          <a:xfrm flipV="1">
            <a:off x="5713413" y="3417888"/>
            <a:ext cx="0" cy="206375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58" name="Connecteur droit 11"/>
          <p:cNvCxnSpPr>
            <a:cxnSpLocks noChangeShapeType="1"/>
          </p:cNvCxnSpPr>
          <p:nvPr/>
        </p:nvCxnSpPr>
        <p:spPr bwMode="auto">
          <a:xfrm>
            <a:off x="4787900" y="3260725"/>
            <a:ext cx="658813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3559" name="ZoneTexte 13"/>
          <p:cNvSpPr txBox="1">
            <a:spLocks noChangeArrowheads="1"/>
          </p:cNvSpPr>
          <p:nvPr/>
        </p:nvSpPr>
        <p:spPr bwMode="auto">
          <a:xfrm>
            <a:off x="755650" y="3109913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120 Pa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16175" y="6042025"/>
            <a:ext cx="41529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 err="1"/>
              <a:t>PdC</a:t>
            </a:r>
            <a:r>
              <a:rPr lang="fr-FR" sz="1600" b="1" dirty="0"/>
              <a:t> totales reprise = 100 + 120 = 220 Pa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Courbes - Reprise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317625"/>
            <a:ext cx="71723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79" name="Connecteur droit avec flèche 4"/>
          <p:cNvCxnSpPr>
            <a:cxnSpLocks noChangeShapeType="1"/>
          </p:cNvCxnSpPr>
          <p:nvPr/>
        </p:nvCxnSpPr>
        <p:spPr bwMode="auto">
          <a:xfrm>
            <a:off x="1703388" y="3568700"/>
            <a:ext cx="3717925" cy="47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580" name="Connecteur droit avec flèche 5"/>
          <p:cNvCxnSpPr>
            <a:cxnSpLocks noChangeShapeType="1"/>
          </p:cNvCxnSpPr>
          <p:nvPr/>
        </p:nvCxnSpPr>
        <p:spPr bwMode="auto">
          <a:xfrm flipV="1">
            <a:off x="5602288" y="3705225"/>
            <a:ext cx="0" cy="20288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1" name="ZoneTexte 6"/>
          <p:cNvSpPr txBox="1">
            <a:spLocks noChangeArrowheads="1"/>
          </p:cNvSpPr>
          <p:nvPr/>
        </p:nvSpPr>
        <p:spPr bwMode="auto">
          <a:xfrm>
            <a:off x="827088" y="3409950"/>
            <a:ext cx="792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220 Pa</a:t>
            </a: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5267325" y="3175000"/>
            <a:ext cx="657225" cy="7921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5795963" y="3284538"/>
            <a:ext cx="835025" cy="339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3.9 kW</a:t>
            </a:r>
          </a:p>
        </p:txBody>
      </p:sp>
      <p:sp>
        <p:nvSpPr>
          <p:cNvPr id="24584" name="Ellipse 3"/>
          <p:cNvSpPr>
            <a:spLocks noChangeArrowheads="1"/>
          </p:cNvSpPr>
          <p:nvPr/>
        </p:nvSpPr>
        <p:spPr bwMode="auto">
          <a:xfrm>
            <a:off x="5481638" y="34559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Courbes - Reprise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196975"/>
          <a:ext cx="7785102" cy="451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16"/>
                <a:gridCol w="1543197"/>
                <a:gridCol w="842457"/>
                <a:gridCol w="1799816"/>
                <a:gridCol w="1799816"/>
              </a:tblGrid>
              <a:tr h="65877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 smtClean="0"/>
                        <a:t>Critères</a:t>
                      </a:r>
                    </a:p>
                  </a:txBody>
                  <a:tcPr marL="91431" marR="91431" marT="45715" marB="4571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1" marR="91431" marT="45715" marB="45715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1" marR="91431" marT="45715" marB="4571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5" marB="45715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709"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Puissances frigorifique (RTU)</a:t>
                      </a:r>
                      <a:endParaRPr lang="fr-FR" sz="1100" b="1" noProof="0" dirty="0"/>
                    </a:p>
                  </a:txBody>
                  <a:tcPr marL="91431" marR="91431" marT="45715" marB="45715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noProof="0" dirty="0" err="1" smtClean="0"/>
                        <a:t>Ext</a:t>
                      </a:r>
                      <a:r>
                        <a:rPr lang="fr-FR" sz="1100" noProof="0" dirty="0" smtClean="0"/>
                        <a:t> = 35°C / 50% </a:t>
                      </a:r>
                    </a:p>
                    <a:p>
                      <a:pPr algn="ctr"/>
                      <a:r>
                        <a:rPr lang="fr-FR" sz="1100" noProof="0" dirty="0" smtClean="0"/>
                        <a:t>Int = 25°C / 50%</a:t>
                      </a:r>
                      <a:endParaRPr lang="fr-FR" sz="1100" noProof="0" dirty="0"/>
                    </a:p>
                  </a:txBody>
                  <a:tcPr marL="91431" marR="91431" marT="45715" marB="45715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5" marB="45715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82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72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6709"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Puissances frigorifique (HRM)</a:t>
                      </a:r>
                      <a:endParaRPr lang="fr-FR" sz="1100" b="1" noProof="0" dirty="0"/>
                    </a:p>
                  </a:txBody>
                  <a:tcPr marL="91431" marR="91431" marT="45715" marB="45715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</a:t>
                      </a:r>
                      <a:endParaRPr lang="en-US" sz="1200" b="1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709"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Efficacité de récupération</a:t>
                      </a:r>
                      <a:endParaRPr lang="fr-FR" sz="1100" b="1" noProof="0" dirty="0"/>
                    </a:p>
                  </a:txBody>
                  <a:tcPr marL="91431" marR="91431" marT="45715" marB="45715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smtClean="0"/>
                        <a:t>Ratio temp</a:t>
                      </a:r>
                      <a:endParaRPr lang="fr-FR" sz="1100" noProof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59%</a:t>
                      </a:r>
                      <a:endParaRPr lang="en-US" sz="1200" b="1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4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</a:t>
                      </a:r>
                      <a:r>
                        <a:rPr lang="fr-FR" sz="1100" b="1" baseline="0" noProof="0" dirty="0" smtClean="0"/>
                        <a:t> frigorifique </a:t>
                      </a:r>
                      <a:r>
                        <a:rPr lang="fr-FR" sz="1100" b="1" noProof="0" dirty="0" smtClean="0"/>
                        <a:t>(TOTAL)</a:t>
                      </a:r>
                      <a:endParaRPr lang="fr-FR" sz="1100" b="1" noProof="0" dirty="0"/>
                    </a:p>
                  </a:txBody>
                  <a:tcPr marL="91431" marR="91431" marT="45715" marB="45715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5" marB="45715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89</a:t>
                      </a:r>
                      <a:endParaRPr lang="en-US" sz="1400" b="1" dirty="0"/>
                    </a:p>
                  </a:txBody>
                  <a:tcPr marL="91431" marR="91431" marT="45715" marB="45715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89</a:t>
                      </a:r>
                      <a:endParaRPr lang="en-US" sz="14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9">
                <a:tc gridSpan="2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 chauffage (RTU)</a:t>
                      </a:r>
                      <a:endParaRPr lang="fr-FR" sz="1100" b="1" noProof="0" dirty="0"/>
                    </a:p>
                  </a:txBody>
                  <a:tcPr marL="91431" marR="91431" marT="45715" marB="45715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noProof="0" dirty="0" err="1" smtClean="0"/>
                        <a:t>Ext</a:t>
                      </a:r>
                      <a:r>
                        <a:rPr lang="fr-FR" sz="1100" noProof="0" dirty="0" smtClean="0"/>
                        <a:t> = 0°C</a:t>
                      </a:r>
                    </a:p>
                    <a:p>
                      <a:pPr algn="ctr"/>
                      <a:r>
                        <a:rPr lang="fr-FR" sz="1100" noProof="0" dirty="0" smtClean="0"/>
                        <a:t>Int = 20°C / 50%</a:t>
                      </a:r>
                    </a:p>
                  </a:txBody>
                  <a:tcPr marL="91431" marR="91431" marT="45715" marB="45715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31" marR="91431" marT="45715" marB="45715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67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66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6709"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 chauffage (HRM)</a:t>
                      </a:r>
                      <a:endParaRPr lang="fr-FR" sz="1100" b="1" noProof="0" dirty="0"/>
                    </a:p>
                  </a:txBody>
                  <a:tcPr marL="91431" marR="91431" marT="45715" marB="45715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</a:t>
                      </a:r>
                      <a:endParaRPr lang="en-US" sz="1200" b="1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709"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Efficacité de récupération</a:t>
                      </a:r>
                      <a:endParaRPr lang="fr-FR" sz="1100" b="1" noProof="0" dirty="0"/>
                    </a:p>
                  </a:txBody>
                  <a:tcPr marL="91431" marR="91431" marT="45715" marB="45715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 smtClean="0"/>
                        <a:t>Ratio </a:t>
                      </a:r>
                      <a:r>
                        <a:rPr lang="fr-FR" sz="1100" noProof="0" dirty="0" err="1" smtClean="0"/>
                        <a:t>temp</a:t>
                      </a:r>
                      <a:endParaRPr lang="fr-FR" sz="1100" noProof="0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62%</a:t>
                      </a:r>
                      <a:endParaRPr lang="en-US" sz="1200" b="1" dirty="0"/>
                    </a:p>
                  </a:txBody>
                  <a:tcPr marL="91431" marR="9143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4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</a:t>
                      </a:r>
                      <a:r>
                        <a:rPr lang="fr-FR" sz="1100" b="1" baseline="0" noProof="0" dirty="0" smtClean="0"/>
                        <a:t> chauffage </a:t>
                      </a:r>
                      <a:r>
                        <a:rPr lang="fr-FR" sz="1100" b="1" noProof="0" dirty="0" smtClean="0"/>
                        <a:t>(TOTAL)</a:t>
                      </a:r>
                      <a:endParaRPr lang="fr-FR" sz="1100" b="1" noProof="0" dirty="0"/>
                    </a:p>
                  </a:txBody>
                  <a:tcPr marL="91431" marR="91431" marT="45715" marB="45715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15" marB="45715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80</a:t>
                      </a:r>
                      <a:endParaRPr lang="en-US" sz="1400" b="1" dirty="0"/>
                    </a:p>
                  </a:txBody>
                  <a:tcPr marL="91431" marR="91431" marT="45715" marB="45715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84</a:t>
                      </a:r>
                      <a:endParaRPr lang="en-US" sz="1400" b="1" dirty="0"/>
                    </a:p>
                  </a:txBody>
                  <a:tcPr marL="91431" marR="91431" marT="45715" marB="45715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Comparaison RTU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179513"/>
          <a:ext cx="7785102" cy="498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16"/>
                <a:gridCol w="1543197"/>
                <a:gridCol w="842457"/>
                <a:gridCol w="1799816"/>
                <a:gridCol w="1799816"/>
              </a:tblGrid>
              <a:tr h="658707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noProof="0" dirty="0" smtClean="0"/>
                        <a:t>Critères</a:t>
                      </a:r>
                      <a:endParaRPr lang="en-US" sz="1800" dirty="0"/>
                    </a:p>
                  </a:txBody>
                  <a:tcPr marL="91431" marR="91431" marT="45709" marB="45709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1" marR="91431" marT="45709" marB="45709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1" marR="91431" marT="45709" marB="4570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09" marB="4570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910"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 absorbée </a:t>
                      </a:r>
                      <a:endParaRPr lang="fr-FR" sz="1100" b="1" noProof="0" dirty="0"/>
                    </a:p>
                  </a:txBody>
                  <a:tcPr marL="91431" marR="91431" marT="45709" marB="4570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Cp</a:t>
                      </a:r>
                      <a:r>
                        <a:rPr lang="fr-FR" sz="1100" baseline="0" noProof="0" dirty="0" smtClean="0"/>
                        <a:t> + cd</a:t>
                      </a:r>
                      <a:endParaRPr lang="fr-FR" sz="1100" noProof="0" dirty="0"/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26.6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29.7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910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</a:t>
                      </a:r>
                      <a:r>
                        <a:rPr lang="fr-FR" sz="1100" baseline="0" noProof="0" dirty="0" smtClean="0"/>
                        <a:t> traitement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4.8</a:t>
                      </a:r>
                      <a:endParaRPr lang="en-US" sz="1200" b="1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6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 reprise / extraction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baseline="0" noProof="0" dirty="0" smtClean="0"/>
                        <a:t>Puissance totale absorbée. @ 20% FA</a:t>
                      </a:r>
                      <a:endParaRPr lang="fr-FR" sz="1100" b="1" noProof="0" dirty="0"/>
                    </a:p>
                  </a:txBody>
                  <a:tcPr marL="91431" marR="91431" marT="45709" marB="4570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09" marB="45709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31.7</a:t>
                      </a:r>
                      <a:endParaRPr lang="en-US" sz="1400" b="1" dirty="0"/>
                    </a:p>
                  </a:txBody>
                  <a:tcPr marL="91431" marR="91431" marT="45709" marB="45709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39.6</a:t>
                      </a:r>
                      <a:endParaRPr lang="en-US" sz="14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1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baseline="0" noProof="0" dirty="0" smtClean="0"/>
                        <a:t>EER du système</a:t>
                      </a:r>
                      <a:endParaRPr lang="fr-FR" sz="1400" b="1" noProof="0" dirty="0"/>
                    </a:p>
                  </a:txBody>
                  <a:tcPr marL="91431" marR="91431" marT="45709" marB="4570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2.81</a:t>
                      </a:r>
                      <a:endParaRPr lang="en-US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2.25</a:t>
                      </a:r>
                      <a:endParaRPr lang="en-US" sz="14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1">
                <a:tc gridSpan="2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755"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 absorbée</a:t>
                      </a:r>
                      <a:endParaRPr lang="fr-FR" sz="1100" b="1" noProof="0" dirty="0"/>
                    </a:p>
                  </a:txBody>
                  <a:tcPr marL="91431" marR="91431" marT="45709" marB="45709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Cp</a:t>
                      </a:r>
                      <a:r>
                        <a:rPr lang="fr-FR" sz="1100" baseline="0" noProof="0" dirty="0" smtClean="0"/>
                        <a:t> + cd</a:t>
                      </a:r>
                      <a:endParaRPr lang="fr-FR" sz="1100" noProof="0" dirty="0"/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17.8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25.8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2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</a:t>
                      </a:r>
                      <a:r>
                        <a:rPr lang="fr-FR" sz="1100" baseline="0" noProof="0" dirty="0" smtClean="0"/>
                        <a:t> traitement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4.8</a:t>
                      </a:r>
                      <a:endParaRPr lang="en-US" sz="1200" b="1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6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 reprise / extraction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6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noProof="0" dirty="0" smtClean="0"/>
                        <a:t>Puissance totale absorbée </a:t>
                      </a:r>
                      <a:endParaRPr lang="fr-FR" sz="1100" b="1" noProof="0" dirty="0" smtClean="0"/>
                    </a:p>
                    <a:p>
                      <a:pPr algn="ctr"/>
                      <a:r>
                        <a:rPr lang="fr-FR" sz="1100" b="1" baseline="0" noProof="0" dirty="0" smtClean="0"/>
                        <a:t> @ 20% FA</a:t>
                      </a:r>
                      <a:endParaRPr lang="fr-FR" sz="1100" b="1" noProof="0" dirty="0"/>
                    </a:p>
                  </a:txBody>
                  <a:tcPr marL="91431" marR="91431" marT="45709" marB="45709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09" marB="45709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22.9</a:t>
                      </a:r>
                      <a:endParaRPr lang="en-US" sz="1400" b="1" dirty="0"/>
                    </a:p>
                  </a:txBody>
                  <a:tcPr marL="91431" marR="91431" marT="45709" marB="45709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35.7</a:t>
                      </a:r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1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baseline="0" noProof="0" dirty="0" smtClean="0"/>
                        <a:t>COP du système</a:t>
                      </a:r>
                      <a:endParaRPr lang="fr-FR" sz="1400" b="1" noProof="0" dirty="0"/>
                    </a:p>
                  </a:txBody>
                  <a:tcPr marL="91431" marR="91431" marT="45709" marB="45709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3.49</a:t>
                      </a:r>
                      <a:endParaRPr lang="en-US" sz="12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09" marB="4570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2.35</a:t>
                      </a:r>
                      <a:endParaRPr lang="en-US" sz="1400" b="1" dirty="0"/>
                    </a:p>
                  </a:txBody>
                  <a:tcPr marL="91431" marR="91431" marT="45709" marB="4570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Comparaison RTU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4932040" y="3545519"/>
            <a:ext cx="576064" cy="485671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+30%</a:t>
            </a:r>
            <a:endParaRPr lang="en-US" sz="1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4932040" y="5751641"/>
            <a:ext cx="576064" cy="485671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+48%</a:t>
            </a:r>
            <a:endParaRPr lang="en-US" sz="10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179513"/>
          <a:ext cx="7785102" cy="434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16"/>
                <a:gridCol w="1543197"/>
                <a:gridCol w="842457"/>
                <a:gridCol w="1799816"/>
                <a:gridCol w="1799816"/>
              </a:tblGrid>
              <a:tr h="658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 smtClean="0"/>
                        <a:t>Critères</a:t>
                      </a:r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1" marR="91431" marT="45721" marB="4572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1" marR="91431" marT="45721" marB="4572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7"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 absorbée</a:t>
                      </a:r>
                      <a:r>
                        <a:rPr lang="fr-FR" sz="1100" b="1" baseline="0" noProof="0" dirty="0" smtClean="0"/>
                        <a:t> en free-</a:t>
                      </a:r>
                      <a:r>
                        <a:rPr lang="fr-FR" sz="1100" b="1" baseline="0" noProof="0" dirty="0" err="1" smtClean="0"/>
                        <a:t>cooling</a:t>
                      </a:r>
                      <a:r>
                        <a:rPr lang="fr-FR" sz="1100" b="1" baseline="0" noProof="0" dirty="0" smtClean="0"/>
                        <a:t> 100 % Air Neuf</a:t>
                      </a:r>
                      <a:endParaRPr lang="fr-FR" sz="1100" b="1" noProof="0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Cp</a:t>
                      </a:r>
                      <a:r>
                        <a:rPr lang="fr-FR" sz="1100" baseline="0" noProof="0" dirty="0" smtClean="0"/>
                        <a:t> + cd</a:t>
                      </a:r>
                      <a:endParaRPr lang="fr-FR" sz="1100" noProof="0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7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</a:t>
                      </a:r>
                      <a:r>
                        <a:rPr lang="fr-FR" sz="1100" baseline="0" noProof="0" dirty="0" smtClean="0"/>
                        <a:t> traitement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5.8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704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 reprise / extraction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4.4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baseline="0" noProof="0" dirty="0" smtClean="0"/>
                        <a:t>Puissance totale absorbée en free </a:t>
                      </a:r>
                      <a:r>
                        <a:rPr lang="fr-FR" sz="1100" b="1" baseline="0" noProof="0" dirty="0" err="1" smtClean="0"/>
                        <a:t>cooling</a:t>
                      </a:r>
                      <a:endParaRPr lang="fr-FR" sz="1100" b="1" noProof="0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10.2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9.9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59">
                <a:tc gridSpan="2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45"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 absorbée</a:t>
                      </a:r>
                      <a:r>
                        <a:rPr lang="fr-FR" sz="1100" b="1" baseline="0" noProof="0" dirty="0" smtClean="0"/>
                        <a:t> en “zone morte” max 20% air neuf</a:t>
                      </a:r>
                      <a:r>
                        <a:rPr lang="fr-FR" sz="1100" b="1" noProof="0" dirty="0" smtClean="0"/>
                        <a:t> </a:t>
                      </a:r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Cp</a:t>
                      </a:r>
                      <a:r>
                        <a:rPr lang="fr-FR" sz="1100" baseline="0" noProof="0" dirty="0" smtClean="0"/>
                        <a:t> + cd</a:t>
                      </a:r>
                      <a:endParaRPr lang="fr-FR" sz="1100" noProof="0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6704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</a:t>
                      </a:r>
                      <a:r>
                        <a:rPr lang="fr-FR" sz="1100" baseline="0" noProof="0" dirty="0" smtClean="0"/>
                        <a:t> traitement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4.8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704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noProof="0" dirty="0" smtClean="0"/>
                        <a:t>Ventilateur reprise / extraction</a:t>
                      </a:r>
                      <a:endParaRPr lang="fr-FR" sz="1100" noProof="0" dirty="0"/>
                    </a:p>
                  </a:txBody>
                  <a:tcPr marL="91431" marR="91431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Puissance</a:t>
                      </a:r>
                      <a:r>
                        <a:rPr lang="fr-FR" sz="1100" b="1" baseline="0" noProof="0" dirty="0" smtClean="0"/>
                        <a:t> Totale absorbée en “zone morte”</a:t>
                      </a:r>
                      <a:endParaRPr lang="fr-FR" sz="1100" b="1" noProof="0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5.1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9.9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Comparaison RTU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RTU – Consommation Annuelle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179513"/>
          <a:ext cx="8145463" cy="444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16"/>
                <a:gridCol w="864050"/>
                <a:gridCol w="1665489"/>
                <a:gridCol w="1799904"/>
                <a:gridCol w="1799904"/>
              </a:tblGrid>
              <a:tr h="6587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 smtClean="0"/>
                        <a:t>Critères</a:t>
                      </a:r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5" marR="91435" marT="45712" marB="45712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5" marR="91435" marT="45712" marB="45712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2" marB="4571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703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 dirty="0" smtClean="0"/>
                        <a:t>Heures en froid</a:t>
                      </a:r>
                      <a:endParaRPr lang="fr-FR" sz="1100" b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fr-FR" sz="1100" noProof="0" smtClean="0"/>
                        <a:t>862</a:t>
                      </a:r>
                      <a:endParaRPr lang="fr-FR" sz="1100" noProof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 smtClean="0"/>
                        <a:t>Consommation</a:t>
                      </a:r>
                      <a:r>
                        <a:rPr lang="fr-FR" sz="1100" baseline="0" noProof="0" dirty="0" smtClean="0"/>
                        <a:t> d’énergie</a:t>
                      </a:r>
                      <a:r>
                        <a:rPr lang="fr-FR" sz="1100" noProof="0" dirty="0" smtClean="0"/>
                        <a:t>(kWh)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27 325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34 135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703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 dirty="0" smtClean="0"/>
                        <a:t>Heures en chauffage</a:t>
                      </a:r>
                      <a:endParaRPr lang="fr-FR" sz="1100" b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fr-FR" sz="1100" noProof="0" dirty="0" smtClean="0"/>
                        <a:t>1739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smtClean="0"/>
                        <a:t>Consommation</a:t>
                      </a:r>
                      <a:r>
                        <a:rPr lang="fr-FR" sz="1100" baseline="0" noProof="0" smtClean="0"/>
                        <a:t> d’énergie</a:t>
                      </a:r>
                      <a:r>
                        <a:rPr lang="fr-FR" sz="1100" noProof="0" smtClean="0"/>
                        <a:t>(kWh)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39 823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62</a:t>
                      </a:r>
                      <a:r>
                        <a:rPr lang="en-US" sz="1200" b="1" baseline="0" dirty="0" smtClean="0"/>
                        <a:t> 082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703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 dirty="0" smtClean="0"/>
                        <a:t>Heures en free</a:t>
                      </a:r>
                      <a:r>
                        <a:rPr lang="fr-FR" sz="1100" b="1" baseline="0" noProof="0" dirty="0" smtClean="0"/>
                        <a:t> </a:t>
                      </a:r>
                      <a:r>
                        <a:rPr lang="fr-FR" sz="1100" b="1" baseline="0" noProof="0" dirty="0" err="1" smtClean="0"/>
                        <a:t>cooling</a:t>
                      </a:r>
                      <a:endParaRPr lang="fr-FR" sz="1100" b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fr-FR" sz="1100" noProof="0" dirty="0" smtClean="0"/>
                        <a:t>609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 smtClean="0"/>
                        <a:t>Consommation</a:t>
                      </a:r>
                      <a:r>
                        <a:rPr lang="fr-FR" sz="1100" baseline="0" noProof="0" dirty="0" smtClean="0"/>
                        <a:t> d’énergie</a:t>
                      </a:r>
                      <a:r>
                        <a:rPr lang="fr-FR" sz="1100" noProof="0" dirty="0" smtClean="0"/>
                        <a:t>(kWh)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6 212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6 029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703">
                <a:tc>
                  <a:txBody>
                    <a:bodyPr/>
                    <a:lstStyle/>
                    <a:p>
                      <a:pPr algn="l"/>
                      <a:r>
                        <a:rPr lang="fr-FR" sz="1100" b="1" noProof="0" dirty="0" smtClean="0"/>
                        <a:t>Heures en </a:t>
                      </a:r>
                      <a:r>
                        <a:rPr lang="fr-FR" sz="1100" b="1" baseline="0" noProof="0" dirty="0" smtClean="0"/>
                        <a:t>zone morte</a:t>
                      </a:r>
                      <a:endParaRPr lang="fr-FR" sz="1100" b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fr-FR" sz="1100" noProof="0" dirty="0" smtClean="0"/>
                        <a:t>938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 smtClean="0"/>
                        <a:t>Consommation</a:t>
                      </a:r>
                      <a:r>
                        <a:rPr lang="fr-FR" sz="1100" baseline="0" noProof="0" dirty="0" smtClean="0"/>
                        <a:t> d’énergie</a:t>
                      </a:r>
                      <a:r>
                        <a:rPr lang="fr-FR" sz="1100" noProof="0" dirty="0" smtClean="0"/>
                        <a:t>(kWh)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4 784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9 286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70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/>
                        <a:t>Consommation</a:t>
                      </a:r>
                      <a:r>
                        <a:rPr lang="fr-FR" sz="1100" b="1" baseline="0" noProof="0" dirty="0" smtClean="0"/>
                        <a:t> annuelle </a:t>
                      </a:r>
                      <a:r>
                        <a:rPr lang="fr-FR" sz="1100" b="1" i="1" baseline="0" noProof="0" dirty="0" smtClean="0"/>
                        <a:t>(par unité)</a:t>
                      </a:r>
                      <a:endParaRPr lang="fr-FR" sz="1100" b="1" i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0000" algn="r"/>
                      <a:endParaRPr lang="en-US" sz="1100" dirty="0"/>
                    </a:p>
                  </a:txBody>
                  <a:tcPr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 smtClean="0"/>
                        <a:t>kWh</a:t>
                      </a:r>
                      <a:r>
                        <a:rPr lang="fr-FR" sz="1100" baseline="0" noProof="0" dirty="0" smtClean="0"/>
                        <a:t> / an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78 144</a:t>
                      </a:r>
                      <a:endParaRPr lang="en-US" sz="1400" b="1" dirty="0"/>
                    </a:p>
                  </a:txBody>
                  <a:tcPr marL="91435" marR="91435" marT="45712" marB="45712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111</a:t>
                      </a:r>
                      <a:r>
                        <a:rPr lang="en-US" sz="1400" b="1" baseline="0" dirty="0" smtClean="0"/>
                        <a:t> 532</a:t>
                      </a:r>
                      <a:endParaRPr lang="en-US" sz="1400" b="1" dirty="0"/>
                    </a:p>
                  </a:txBody>
                  <a:tcPr marL="91435" marR="91435" marT="45712" marB="45712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noProof="0" dirty="0" smtClean="0"/>
                        <a:t>Coût de fonctionnement </a:t>
                      </a:r>
                      <a:r>
                        <a:rPr lang="fr-FR" sz="1100" b="1" i="1" baseline="0" noProof="0" dirty="0" smtClean="0"/>
                        <a:t>(par unité)</a:t>
                      </a:r>
                      <a:endParaRPr lang="fr-FR" sz="1100" b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 smtClean="0"/>
                        <a:t>1 kWh = 0.111 €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8 674 €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12 380 €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70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noProof="0" dirty="0" smtClean="0">
                          <a:latin typeface="Calibri"/>
                        </a:rPr>
                        <a:t>É</a:t>
                      </a:r>
                      <a:r>
                        <a:rPr lang="fr-FR" sz="1400" b="1" noProof="0" dirty="0" smtClean="0"/>
                        <a:t>conomie</a:t>
                      </a:r>
                      <a:r>
                        <a:rPr lang="fr-FR" sz="1400" b="1" baseline="0" noProof="0" dirty="0" smtClean="0"/>
                        <a:t> annuelle (par unité)</a:t>
                      </a:r>
                      <a:endParaRPr lang="fr-FR" sz="1400" b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- 3 706 €</a:t>
                      </a:r>
                      <a:endParaRPr lang="en-US" sz="1400" b="1" dirty="0"/>
                    </a:p>
                  </a:txBody>
                  <a:tcPr marL="91435" marR="91435" marT="45712" marB="45712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5" marR="91435" marT="45712" marB="45712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0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/>
                        <a:t>Empreinte</a:t>
                      </a:r>
                      <a:r>
                        <a:rPr lang="fr-FR" sz="1100" b="1" baseline="0" noProof="0" dirty="0" smtClean="0"/>
                        <a:t> carbone</a:t>
                      </a:r>
                      <a:r>
                        <a:rPr lang="fr-FR" sz="1100" b="1" noProof="0" dirty="0" smtClean="0"/>
                        <a:t> </a:t>
                      </a:r>
                      <a:r>
                        <a:rPr lang="fr-FR" sz="1100" b="1" i="1" baseline="0" noProof="0" dirty="0" smtClean="0"/>
                        <a:t>(en T par unité)</a:t>
                      </a:r>
                      <a:endParaRPr lang="fr-FR" sz="1800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 smtClean="0"/>
                        <a:t>1 kWh = 0.48 kg de CO2</a:t>
                      </a:r>
                      <a:endParaRPr lang="fr-FR" sz="1100" noProof="0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37,5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53.5</a:t>
                      </a:r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4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noProof="0" dirty="0" smtClean="0">
                          <a:latin typeface="Calibri"/>
                        </a:rPr>
                        <a:t>É</a:t>
                      </a:r>
                      <a:r>
                        <a:rPr lang="fr-FR" sz="1400" b="1" noProof="0" dirty="0" smtClean="0"/>
                        <a:t>conomie</a:t>
                      </a:r>
                      <a:r>
                        <a:rPr lang="fr-FR" sz="1400" b="1" baseline="0" noProof="0" dirty="0" smtClean="0"/>
                        <a:t> annuelle (par unité)</a:t>
                      </a:r>
                      <a:endParaRPr lang="fr-FR" sz="1400" b="1" noProof="0" dirty="0"/>
                    </a:p>
                  </a:txBody>
                  <a:tcPr marL="91435" marR="91435" marT="45712" marB="45712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- 16</a:t>
                      </a:r>
                      <a:r>
                        <a:rPr lang="en-US" sz="1400" b="1" baseline="0" dirty="0" smtClean="0"/>
                        <a:t> Tons</a:t>
                      </a:r>
                      <a:endParaRPr lang="en-US" sz="14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5" marR="91435" marT="45712" marB="45712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Air neuf &lt; 20%</a:t>
            </a:r>
          </a:p>
        </p:txBody>
      </p:sp>
      <p:sp>
        <p:nvSpPr>
          <p:cNvPr id="29699" name="ZoneTexte 10"/>
          <p:cNvSpPr txBox="1">
            <a:spLocks noChangeArrowheads="1"/>
          </p:cNvSpPr>
          <p:nvPr/>
        </p:nvSpPr>
        <p:spPr bwMode="auto">
          <a:xfrm rot="-5400000">
            <a:off x="602456" y="3131344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Air Neuf</a:t>
            </a:r>
          </a:p>
        </p:txBody>
      </p:sp>
      <p:grpSp>
        <p:nvGrpSpPr>
          <p:cNvPr id="29700" name="Groupe 16"/>
          <p:cNvGrpSpPr>
            <a:grpSpLocks/>
          </p:cNvGrpSpPr>
          <p:nvPr/>
        </p:nvGrpSpPr>
        <p:grpSpPr bwMode="auto">
          <a:xfrm>
            <a:off x="1116013" y="3284538"/>
            <a:ext cx="7632700" cy="2797175"/>
            <a:chOff x="755576" y="3080097"/>
            <a:chExt cx="7632848" cy="2796520"/>
          </a:xfrm>
        </p:grpSpPr>
        <p:cxnSp>
          <p:nvCxnSpPr>
            <p:cNvPr id="29712" name="Connecteur droit avec flèche 6"/>
            <p:cNvCxnSpPr>
              <a:cxnSpLocks noChangeShapeType="1"/>
            </p:cNvCxnSpPr>
            <p:nvPr/>
          </p:nvCxnSpPr>
          <p:spPr bwMode="auto">
            <a:xfrm>
              <a:off x="1250950" y="5445472"/>
              <a:ext cx="5697612" cy="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13" name="Connecteur droit avec flèche 8"/>
            <p:cNvCxnSpPr>
              <a:cxnSpLocks noChangeShapeType="1"/>
            </p:cNvCxnSpPr>
            <p:nvPr/>
          </p:nvCxnSpPr>
          <p:spPr bwMode="auto">
            <a:xfrm flipV="1">
              <a:off x="1266825" y="3080097"/>
              <a:ext cx="0" cy="238442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9714" name="ZoneTexte 11"/>
            <p:cNvSpPr txBox="1">
              <a:spLocks noChangeArrowheads="1"/>
            </p:cNvSpPr>
            <p:nvPr/>
          </p:nvSpPr>
          <p:spPr bwMode="auto">
            <a:xfrm>
              <a:off x="6948562" y="5353397"/>
              <a:ext cx="14398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rgbClr val="FF0000"/>
                  </a:solidFill>
                </a:rPr>
                <a:t>Temps de marche annuel</a:t>
              </a:r>
              <a:endParaRPr lang="fr-FR" sz="1400" b="1"/>
            </a:p>
          </p:txBody>
        </p:sp>
        <p:sp>
          <p:nvSpPr>
            <p:cNvPr id="29715" name="ZoneTexte 12"/>
            <p:cNvSpPr txBox="1">
              <a:spLocks noChangeArrowheads="1"/>
            </p:cNvSpPr>
            <p:nvPr/>
          </p:nvSpPr>
          <p:spPr bwMode="auto">
            <a:xfrm>
              <a:off x="835025" y="5301505"/>
              <a:ext cx="5032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0%</a:t>
              </a:r>
            </a:p>
          </p:txBody>
        </p:sp>
        <p:sp>
          <p:nvSpPr>
            <p:cNvPr id="29716" name="ZoneTexte 13"/>
            <p:cNvSpPr txBox="1">
              <a:spLocks noChangeArrowheads="1"/>
            </p:cNvSpPr>
            <p:nvPr/>
          </p:nvSpPr>
          <p:spPr bwMode="auto">
            <a:xfrm>
              <a:off x="1317928" y="5467126"/>
              <a:ext cx="568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15%</a:t>
              </a:r>
            </a:p>
          </p:txBody>
        </p:sp>
        <p:sp>
          <p:nvSpPr>
            <p:cNvPr id="29717" name="ZoneTexte 15"/>
            <p:cNvSpPr txBox="1">
              <a:spLocks noChangeArrowheads="1"/>
            </p:cNvSpPr>
            <p:nvPr/>
          </p:nvSpPr>
          <p:spPr bwMode="auto">
            <a:xfrm>
              <a:off x="755576" y="3789337"/>
              <a:ext cx="566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20%</a:t>
              </a:r>
            </a:p>
          </p:txBody>
        </p:sp>
        <p:cxnSp>
          <p:nvCxnSpPr>
            <p:cNvPr id="29718" name="Connecteur droit 16"/>
            <p:cNvCxnSpPr>
              <a:cxnSpLocks noChangeShapeType="1"/>
            </p:cNvCxnSpPr>
            <p:nvPr/>
          </p:nvCxnSpPr>
          <p:spPr bwMode="auto">
            <a:xfrm>
              <a:off x="1282210" y="3933056"/>
              <a:ext cx="639763" cy="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19" name="Connecteur droit 38"/>
            <p:cNvCxnSpPr>
              <a:cxnSpLocks noChangeShapeType="1"/>
            </p:cNvCxnSpPr>
            <p:nvPr/>
          </p:nvCxnSpPr>
          <p:spPr bwMode="auto">
            <a:xfrm>
              <a:off x="1906588" y="3933056"/>
              <a:ext cx="2333625" cy="792385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20" name="Connecteur droit 42"/>
            <p:cNvCxnSpPr>
              <a:cxnSpLocks noChangeShapeType="1"/>
            </p:cNvCxnSpPr>
            <p:nvPr/>
          </p:nvCxnSpPr>
          <p:spPr bwMode="auto">
            <a:xfrm>
              <a:off x="4240213" y="4727586"/>
              <a:ext cx="1627931" cy="708742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21" name="Connecteur droit 10"/>
            <p:cNvCxnSpPr>
              <a:cxnSpLocks noChangeShapeType="1"/>
            </p:cNvCxnSpPr>
            <p:nvPr/>
          </p:nvCxnSpPr>
          <p:spPr bwMode="auto">
            <a:xfrm>
              <a:off x="4240213" y="4727586"/>
              <a:ext cx="0" cy="7178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9722" name="Connecteur droit 23"/>
            <p:cNvCxnSpPr>
              <a:cxnSpLocks noChangeShapeType="1"/>
            </p:cNvCxnSpPr>
            <p:nvPr/>
          </p:nvCxnSpPr>
          <p:spPr bwMode="auto">
            <a:xfrm flipH="1">
              <a:off x="1906588" y="3933056"/>
              <a:ext cx="0" cy="150327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29723" name="ZoneTexte 13"/>
            <p:cNvSpPr txBox="1">
              <a:spLocks noChangeArrowheads="1"/>
            </p:cNvSpPr>
            <p:nvPr/>
          </p:nvSpPr>
          <p:spPr bwMode="auto">
            <a:xfrm>
              <a:off x="2699792" y="5467126"/>
              <a:ext cx="568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60%</a:t>
              </a:r>
            </a:p>
          </p:txBody>
        </p:sp>
        <p:sp>
          <p:nvSpPr>
            <p:cNvPr id="29724" name="ZoneTexte 13"/>
            <p:cNvSpPr txBox="1">
              <a:spLocks noChangeArrowheads="1"/>
            </p:cNvSpPr>
            <p:nvPr/>
          </p:nvSpPr>
          <p:spPr bwMode="auto">
            <a:xfrm>
              <a:off x="4572000" y="5467126"/>
              <a:ext cx="568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25%</a:t>
              </a:r>
            </a:p>
          </p:txBody>
        </p:sp>
        <p:sp>
          <p:nvSpPr>
            <p:cNvPr id="29725" name="ZoneTexte 15"/>
            <p:cNvSpPr txBox="1">
              <a:spLocks noChangeArrowheads="1"/>
            </p:cNvSpPr>
            <p:nvPr/>
          </p:nvSpPr>
          <p:spPr bwMode="auto">
            <a:xfrm>
              <a:off x="755576" y="4509417"/>
              <a:ext cx="566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10%</a:t>
              </a:r>
            </a:p>
          </p:txBody>
        </p:sp>
        <p:cxnSp>
          <p:nvCxnSpPr>
            <p:cNvPr id="29726" name="Connecteur droit 13"/>
            <p:cNvCxnSpPr>
              <a:cxnSpLocks noChangeShapeType="1"/>
            </p:cNvCxnSpPr>
            <p:nvPr/>
          </p:nvCxnSpPr>
          <p:spPr bwMode="auto">
            <a:xfrm flipH="1">
              <a:off x="1319068" y="4725441"/>
              <a:ext cx="29019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29727" name="Ellipse 14"/>
            <p:cNvSpPr>
              <a:spLocks noChangeArrowheads="1"/>
            </p:cNvSpPr>
            <p:nvPr/>
          </p:nvSpPr>
          <p:spPr bwMode="auto">
            <a:xfrm>
              <a:off x="1835696" y="3861345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Ellipse 32"/>
            <p:cNvSpPr>
              <a:spLocks noChangeArrowheads="1"/>
            </p:cNvSpPr>
            <p:nvPr/>
          </p:nvSpPr>
          <p:spPr bwMode="auto">
            <a:xfrm>
              <a:off x="4168205" y="465343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e 36"/>
          <p:cNvGrpSpPr>
            <a:grpSpLocks/>
          </p:cNvGrpSpPr>
          <p:nvPr/>
        </p:nvGrpSpPr>
        <p:grpSpPr bwMode="auto">
          <a:xfrm>
            <a:off x="2151063" y="1125538"/>
            <a:ext cx="3600450" cy="2860675"/>
            <a:chOff x="2151784" y="1124744"/>
            <a:chExt cx="3600400" cy="2861940"/>
          </a:xfrm>
        </p:grpSpPr>
        <p:grpSp>
          <p:nvGrpSpPr>
            <p:cNvPr id="29706" name="Groupe 15"/>
            <p:cNvGrpSpPr>
              <a:grpSpLocks/>
            </p:cNvGrpSpPr>
            <p:nvPr/>
          </p:nvGrpSpPr>
          <p:grpSpPr bwMode="auto">
            <a:xfrm>
              <a:off x="2151784" y="1124744"/>
              <a:ext cx="3600400" cy="2454249"/>
              <a:chOff x="4499992" y="986185"/>
              <a:chExt cx="4176464" cy="2803152"/>
            </a:xfrm>
          </p:grpSpPr>
          <p:pic>
            <p:nvPicPr>
              <p:cNvPr id="297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378"/>
              <a:stretch>
                <a:fillRect/>
              </a:stretch>
            </p:blipFill>
            <p:spPr bwMode="auto">
              <a:xfrm>
                <a:off x="4572000" y="1194292"/>
                <a:ext cx="4104456" cy="259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2"/>
              <p:cNvSpPr txBox="1">
                <a:spLocks noChangeArrowheads="1"/>
              </p:cNvSpPr>
              <p:nvPr/>
            </p:nvSpPr>
            <p:spPr>
              <a:xfrm>
                <a:off x="4499992" y="986185"/>
                <a:ext cx="1782547" cy="282982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itchFamily="2" charset="-79"/>
                    <a:cs typeface="Aharoni" pitchFamily="2" charset="-79"/>
                  </a:rPr>
                  <a:t>Occupancy Schedule</a:t>
                </a:r>
              </a:p>
            </p:txBody>
          </p:sp>
        </p:grpSp>
        <p:sp>
          <p:nvSpPr>
            <p:cNvPr id="36" name="Flèche droite 35"/>
            <p:cNvSpPr/>
            <p:nvPr/>
          </p:nvSpPr>
          <p:spPr bwMode="auto">
            <a:xfrm rot="5400000">
              <a:off x="3813178" y="3630838"/>
              <a:ext cx="339687" cy="37200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e 31"/>
          <p:cNvGrpSpPr/>
          <p:nvPr/>
        </p:nvGrpSpPr>
        <p:grpSpPr>
          <a:xfrm>
            <a:off x="2151784" y="992186"/>
            <a:ext cx="3888432" cy="2916645"/>
            <a:chOff x="2195736" y="944404"/>
            <a:chExt cx="3888432" cy="2916645"/>
          </a:xfrm>
          <a:solidFill>
            <a:srgbClr val="FF0000"/>
          </a:solidFill>
        </p:grpSpPr>
        <p:grpSp>
          <p:nvGrpSpPr>
            <p:cNvPr id="8" name="Groupe 40"/>
            <p:cNvGrpSpPr/>
            <p:nvPr/>
          </p:nvGrpSpPr>
          <p:grpSpPr>
            <a:xfrm>
              <a:off x="2195736" y="1109304"/>
              <a:ext cx="3672408" cy="2272045"/>
              <a:chOff x="5021263" y="3213100"/>
              <a:chExt cx="3182937" cy="2662238"/>
            </a:xfrm>
            <a:grpFill/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021263" y="3213100"/>
                <a:ext cx="3182937" cy="2662238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43" name="Image 9"/>
              <p:cNvPicPr>
                <a:picLocks noChangeAspect="1"/>
              </p:cNvPicPr>
              <p:nvPr/>
            </p:nvPicPr>
            <p:blipFill>
              <a:blip r:embed="rId4" cstate="screen">
                <a:extLst/>
              </a:blip>
              <a:srcRect/>
              <a:stretch>
                <a:fillRect/>
              </a:stretch>
            </p:blipFill>
            <p:spPr bwMode="auto">
              <a:xfrm>
                <a:off x="6854825" y="3394075"/>
                <a:ext cx="596900" cy="338138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</p:grpSp>
        <p:cxnSp>
          <p:nvCxnSpPr>
            <p:cNvPr id="19" name="Connecteur droit avec flèche 18"/>
            <p:cNvCxnSpPr/>
            <p:nvPr/>
          </p:nvCxnSpPr>
          <p:spPr bwMode="auto">
            <a:xfrm>
              <a:off x="2339752" y="3861049"/>
              <a:ext cx="3744416" cy="0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2635650" y="1408043"/>
              <a:ext cx="2300162" cy="1372885"/>
            </a:xfrm>
            <a:prstGeom prst="line">
              <a:avLst/>
            </a:prstGeom>
            <a:grpFill/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 rot="7140000">
              <a:off x="2635650" y="1408042"/>
              <a:ext cx="2300162" cy="1372885"/>
            </a:xfrm>
            <a:prstGeom prst="line">
              <a:avLst/>
            </a:prstGeom>
            <a:grpFill/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Explosion 2 5"/>
          <p:cNvSpPr/>
          <p:nvPr/>
        </p:nvSpPr>
        <p:spPr bwMode="auto">
          <a:xfrm>
            <a:off x="5468611" y="3908830"/>
            <a:ext cx="2415758" cy="1534893"/>
          </a:xfrm>
          <a:prstGeom prst="irregularSeal2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b="1">
                <a:latin typeface="Calibri" pitchFamily="34" charset="0"/>
                <a:cs typeface="Calibri" pitchFamily="34" charset="0"/>
              </a:rPr>
              <a:t>Application</a:t>
            </a:r>
          </a:p>
          <a:p>
            <a:pPr>
              <a:defRPr/>
            </a:pPr>
            <a:r>
              <a:rPr lang="fr-FR" sz="1400" b="1">
                <a:latin typeface="Calibri" pitchFamily="34" charset="0"/>
                <a:cs typeface="Calibri" pitchFamily="34" charset="0"/>
              </a:rPr>
              <a:t>Typique GMS</a:t>
            </a:r>
          </a:p>
          <a:p>
            <a:pPr>
              <a:defRPr/>
            </a:pPr>
            <a:endParaRPr lang="fr-F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426878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28775"/>
            <a:ext cx="45243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4788" y="1025525"/>
            <a:ext cx="1525587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Sans</a:t>
            </a:r>
          </a:p>
          <a:p>
            <a:pPr algn="ctr" eaLnBrk="1" hangingPunct="1">
              <a:defRPr/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sonde CO2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00750" y="1025525"/>
            <a:ext cx="1524000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fr-FR" dirty="0" smtClean="0"/>
              <a:t>Avec</a:t>
            </a:r>
          </a:p>
          <a:p>
            <a:pPr>
              <a:defRPr/>
            </a:pPr>
            <a:r>
              <a:rPr lang="fr-FR" dirty="0" smtClean="0"/>
              <a:t>sonde CO2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Plus d’économie…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Plus d’économie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cxnSp>
        <p:nvCxnSpPr>
          <p:cNvPr id="31747" name="Connecteur droit 21"/>
          <p:cNvCxnSpPr>
            <a:cxnSpLocks noChangeShapeType="1"/>
          </p:cNvCxnSpPr>
          <p:nvPr/>
        </p:nvCxnSpPr>
        <p:spPr bwMode="auto">
          <a:xfrm>
            <a:off x="4867275" y="3989388"/>
            <a:ext cx="0" cy="207962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748" name="Connecteur droit 18"/>
          <p:cNvCxnSpPr>
            <a:cxnSpLocks noChangeShapeType="1"/>
          </p:cNvCxnSpPr>
          <p:nvPr/>
        </p:nvCxnSpPr>
        <p:spPr bwMode="auto">
          <a:xfrm>
            <a:off x="3787775" y="3989388"/>
            <a:ext cx="0" cy="207962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749" name="Connecteur droit avec flèche 6"/>
          <p:cNvCxnSpPr>
            <a:cxnSpLocks noChangeShapeType="1"/>
          </p:cNvCxnSpPr>
          <p:nvPr/>
        </p:nvCxnSpPr>
        <p:spPr bwMode="auto">
          <a:xfrm>
            <a:off x="2619375" y="4076700"/>
            <a:ext cx="287972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0" name="Connecteur droit avec flèche 8"/>
          <p:cNvCxnSpPr>
            <a:cxnSpLocks noChangeShapeType="1"/>
          </p:cNvCxnSpPr>
          <p:nvPr/>
        </p:nvCxnSpPr>
        <p:spPr bwMode="auto">
          <a:xfrm flipV="1">
            <a:off x="2635250" y="1709738"/>
            <a:ext cx="0" cy="238442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51" name="ZoneTexte 10"/>
          <p:cNvSpPr txBox="1">
            <a:spLocks noChangeArrowheads="1"/>
          </p:cNvSpPr>
          <p:nvPr/>
        </p:nvSpPr>
        <p:spPr bwMode="auto">
          <a:xfrm rot="-5400000">
            <a:off x="1629569" y="1978819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Air Neuf</a:t>
            </a:r>
            <a:endParaRPr lang="en-US" sz="1400" b="1"/>
          </a:p>
        </p:txBody>
      </p:sp>
      <p:sp>
        <p:nvSpPr>
          <p:cNvPr id="31752" name="ZoneTexte 11"/>
          <p:cNvSpPr txBox="1">
            <a:spLocks noChangeArrowheads="1"/>
          </p:cNvSpPr>
          <p:nvPr/>
        </p:nvSpPr>
        <p:spPr bwMode="auto">
          <a:xfrm>
            <a:off x="5299075" y="3932238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Occupation</a:t>
            </a:r>
          </a:p>
        </p:txBody>
      </p:sp>
      <p:sp>
        <p:nvSpPr>
          <p:cNvPr id="31753" name="ZoneTexte 12"/>
          <p:cNvSpPr txBox="1">
            <a:spLocks noChangeArrowheads="1"/>
          </p:cNvSpPr>
          <p:nvPr/>
        </p:nvSpPr>
        <p:spPr bwMode="auto">
          <a:xfrm>
            <a:off x="2203450" y="4003675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0%</a:t>
            </a:r>
          </a:p>
        </p:txBody>
      </p:sp>
      <p:sp>
        <p:nvSpPr>
          <p:cNvPr id="31754" name="ZoneTexte 13"/>
          <p:cNvSpPr txBox="1">
            <a:spLocks noChangeArrowheads="1"/>
          </p:cNvSpPr>
          <p:nvPr/>
        </p:nvSpPr>
        <p:spPr bwMode="auto">
          <a:xfrm>
            <a:off x="3503613" y="4140200"/>
            <a:ext cx="566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50%</a:t>
            </a:r>
          </a:p>
        </p:txBody>
      </p:sp>
      <p:sp>
        <p:nvSpPr>
          <p:cNvPr id="31755" name="ZoneTexte 14"/>
          <p:cNvSpPr txBox="1">
            <a:spLocks noChangeArrowheads="1"/>
          </p:cNvSpPr>
          <p:nvPr/>
        </p:nvSpPr>
        <p:spPr bwMode="auto">
          <a:xfrm>
            <a:off x="4579938" y="4148138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100%</a:t>
            </a:r>
          </a:p>
        </p:txBody>
      </p:sp>
      <p:sp>
        <p:nvSpPr>
          <p:cNvPr id="31756" name="ZoneTexte 15"/>
          <p:cNvSpPr txBox="1">
            <a:spLocks noChangeArrowheads="1"/>
          </p:cNvSpPr>
          <p:nvPr/>
        </p:nvSpPr>
        <p:spPr bwMode="auto">
          <a:xfrm>
            <a:off x="2051050" y="3068638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20%</a:t>
            </a:r>
          </a:p>
        </p:txBody>
      </p:sp>
      <p:cxnSp>
        <p:nvCxnSpPr>
          <p:cNvPr id="31757" name="Connecteur droit 16"/>
          <p:cNvCxnSpPr>
            <a:cxnSpLocks noChangeShapeType="1"/>
          </p:cNvCxnSpPr>
          <p:nvPr/>
        </p:nvCxnSpPr>
        <p:spPr bwMode="auto">
          <a:xfrm>
            <a:off x="2635250" y="3222625"/>
            <a:ext cx="230346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3065463" y="2000250"/>
            <a:ext cx="1524000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Sans sonde CO2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Plus d’économie…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2771" name="Connecteur droit 25"/>
          <p:cNvCxnSpPr>
            <a:cxnSpLocks noChangeShapeType="1"/>
          </p:cNvCxnSpPr>
          <p:nvPr/>
        </p:nvCxnSpPr>
        <p:spPr bwMode="auto">
          <a:xfrm>
            <a:off x="4867275" y="3990975"/>
            <a:ext cx="0" cy="207963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772" name="Connecteur droit 26"/>
          <p:cNvCxnSpPr>
            <a:cxnSpLocks noChangeShapeType="1"/>
          </p:cNvCxnSpPr>
          <p:nvPr/>
        </p:nvCxnSpPr>
        <p:spPr bwMode="auto">
          <a:xfrm>
            <a:off x="3786188" y="3990975"/>
            <a:ext cx="0" cy="207963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773" name="Connecteur droit avec flèche 27"/>
          <p:cNvCxnSpPr>
            <a:cxnSpLocks noChangeShapeType="1"/>
          </p:cNvCxnSpPr>
          <p:nvPr/>
        </p:nvCxnSpPr>
        <p:spPr bwMode="auto">
          <a:xfrm>
            <a:off x="2619375" y="4076700"/>
            <a:ext cx="287972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4" name="Connecteur droit avec flèche 28"/>
          <p:cNvCxnSpPr>
            <a:cxnSpLocks noChangeShapeType="1"/>
          </p:cNvCxnSpPr>
          <p:nvPr/>
        </p:nvCxnSpPr>
        <p:spPr bwMode="auto">
          <a:xfrm flipV="1">
            <a:off x="2635250" y="1711325"/>
            <a:ext cx="0" cy="238442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5" name="ZoneTexte 29"/>
          <p:cNvSpPr txBox="1">
            <a:spLocks noChangeArrowheads="1"/>
          </p:cNvSpPr>
          <p:nvPr/>
        </p:nvSpPr>
        <p:spPr bwMode="auto">
          <a:xfrm rot="-5400000">
            <a:off x="1629569" y="1978819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Air Neuf</a:t>
            </a:r>
            <a:endParaRPr lang="en-US" sz="1400" b="1"/>
          </a:p>
        </p:txBody>
      </p:sp>
      <p:sp>
        <p:nvSpPr>
          <p:cNvPr id="32776" name="ZoneTexte 30"/>
          <p:cNvSpPr txBox="1">
            <a:spLocks noChangeArrowheads="1"/>
          </p:cNvSpPr>
          <p:nvPr/>
        </p:nvSpPr>
        <p:spPr bwMode="auto">
          <a:xfrm>
            <a:off x="5299075" y="3932238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Occupation</a:t>
            </a:r>
          </a:p>
        </p:txBody>
      </p:sp>
      <p:sp>
        <p:nvSpPr>
          <p:cNvPr id="32777" name="ZoneTexte 31"/>
          <p:cNvSpPr txBox="1">
            <a:spLocks noChangeArrowheads="1"/>
          </p:cNvSpPr>
          <p:nvPr/>
        </p:nvSpPr>
        <p:spPr bwMode="auto">
          <a:xfrm>
            <a:off x="2201863" y="40052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0%</a:t>
            </a:r>
          </a:p>
        </p:txBody>
      </p:sp>
      <p:sp>
        <p:nvSpPr>
          <p:cNvPr id="32778" name="ZoneTexte 32"/>
          <p:cNvSpPr txBox="1">
            <a:spLocks noChangeArrowheads="1"/>
          </p:cNvSpPr>
          <p:nvPr/>
        </p:nvSpPr>
        <p:spPr bwMode="auto">
          <a:xfrm>
            <a:off x="3502025" y="4140200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50%</a:t>
            </a:r>
          </a:p>
        </p:txBody>
      </p:sp>
      <p:sp>
        <p:nvSpPr>
          <p:cNvPr id="32779" name="ZoneTexte 33"/>
          <p:cNvSpPr txBox="1">
            <a:spLocks noChangeArrowheads="1"/>
          </p:cNvSpPr>
          <p:nvPr/>
        </p:nvSpPr>
        <p:spPr bwMode="auto">
          <a:xfrm>
            <a:off x="4578350" y="41481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100%</a:t>
            </a:r>
          </a:p>
        </p:txBody>
      </p:sp>
      <p:sp>
        <p:nvSpPr>
          <p:cNvPr id="32780" name="ZoneTexte 34"/>
          <p:cNvSpPr txBox="1">
            <a:spLocks noChangeArrowheads="1"/>
          </p:cNvSpPr>
          <p:nvPr/>
        </p:nvSpPr>
        <p:spPr bwMode="auto">
          <a:xfrm>
            <a:off x="2051050" y="3068638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20%</a:t>
            </a:r>
          </a:p>
        </p:txBody>
      </p:sp>
      <p:cxnSp>
        <p:nvCxnSpPr>
          <p:cNvPr id="32781" name="Connecteur droit 35"/>
          <p:cNvCxnSpPr>
            <a:cxnSpLocks noChangeShapeType="1"/>
          </p:cNvCxnSpPr>
          <p:nvPr/>
        </p:nvCxnSpPr>
        <p:spPr bwMode="auto">
          <a:xfrm flipV="1">
            <a:off x="2635250" y="3222625"/>
            <a:ext cx="2303463" cy="8540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9711" name="Triangle isocèle 36"/>
          <p:cNvSpPr>
            <a:spLocks noChangeArrowheads="1"/>
          </p:cNvSpPr>
          <p:nvPr/>
        </p:nvSpPr>
        <p:spPr bwMode="auto">
          <a:xfrm flipV="1">
            <a:off x="2668588" y="3200400"/>
            <a:ext cx="2270125" cy="854075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ZoneTexte 37"/>
          <p:cNvSpPr txBox="1">
            <a:spLocks noChangeArrowheads="1"/>
          </p:cNvSpPr>
          <p:nvPr/>
        </p:nvSpPr>
        <p:spPr bwMode="auto">
          <a:xfrm>
            <a:off x="2709863" y="3284538"/>
            <a:ext cx="104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Economie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3067050" y="2000250"/>
            <a:ext cx="1524000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fr-FR" smtClean="0"/>
              <a:t>Avec</a:t>
            </a:r>
          </a:p>
          <a:p>
            <a:pPr>
              <a:defRPr/>
            </a:pPr>
            <a:r>
              <a:rPr lang="fr-FR" smtClean="0"/>
              <a:t>sonde CO2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47346" y="5271170"/>
            <a:ext cx="4875053" cy="4616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800" b="1">
                <a:solidFill>
                  <a:srgbClr val="FF0000"/>
                </a:solidFill>
              </a:rPr>
              <a:t>Jusqu’à </a:t>
            </a:r>
            <a:r>
              <a:rPr lang="fr-FR" b="1">
                <a:solidFill>
                  <a:srgbClr val="FF0000"/>
                </a:solidFill>
              </a:rPr>
              <a:t>-10% </a:t>
            </a:r>
            <a:r>
              <a:rPr lang="fr-FR" sz="1800" b="1">
                <a:solidFill>
                  <a:srgbClr val="FF0000"/>
                </a:solidFill>
              </a:rPr>
              <a:t>de coût de fonctionnement</a:t>
            </a:r>
          </a:p>
        </p:txBody>
      </p:sp>
      <p:sp>
        <p:nvSpPr>
          <p:cNvPr id="2" name="Flèche droite 1"/>
          <p:cNvSpPr/>
          <p:nvPr/>
        </p:nvSpPr>
        <p:spPr bwMode="auto">
          <a:xfrm rot="5400000">
            <a:off x="3959485" y="4536889"/>
            <a:ext cx="447676" cy="504056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  <p:bldP spid="297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064390"/>
            <a:ext cx="8150398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fr-FR" sz="2000" dirty="0" smtClean="0"/>
              <a:t>Maxi 60% air neuf  au débit maxi </a:t>
            </a:r>
            <a:r>
              <a:rPr lang="fr-FR" sz="1400" dirty="0" smtClean="0"/>
              <a:t>(au dessus de 35°C et en dessous de 3°C):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19263"/>
            <a:ext cx="4505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16238" y="1381125"/>
            <a:ext cx="3246437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fr-FR" dirty="0" smtClean="0"/>
              <a:t>Limites de fonctionnement</a:t>
            </a:r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730375"/>
            <a:ext cx="44577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3688" y="214313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“Récupération Active”</a:t>
            </a:r>
          </a:p>
        </p:txBody>
      </p:sp>
      <p:sp>
        <p:nvSpPr>
          <p:cNvPr id="6153" name="Ellipse 2"/>
          <p:cNvSpPr>
            <a:spLocks noChangeArrowheads="1"/>
          </p:cNvSpPr>
          <p:nvPr/>
        </p:nvSpPr>
        <p:spPr bwMode="auto">
          <a:xfrm>
            <a:off x="827088" y="3933825"/>
            <a:ext cx="288925" cy="3587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Ellipse 8"/>
          <p:cNvSpPr>
            <a:spLocks noChangeArrowheads="1"/>
          </p:cNvSpPr>
          <p:nvPr/>
        </p:nvSpPr>
        <p:spPr bwMode="auto">
          <a:xfrm>
            <a:off x="7667625" y="3933825"/>
            <a:ext cx="288925" cy="3587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Connecteur droit avec flèche 6"/>
          <p:cNvCxnSpPr>
            <a:cxnSpLocks noChangeShapeType="1"/>
          </p:cNvCxnSpPr>
          <p:nvPr/>
        </p:nvCxnSpPr>
        <p:spPr bwMode="auto">
          <a:xfrm>
            <a:off x="1676400" y="4445000"/>
            <a:ext cx="5557838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5" name="Connecteur droit avec flèche 8"/>
          <p:cNvCxnSpPr>
            <a:cxnSpLocks noChangeShapeType="1"/>
          </p:cNvCxnSpPr>
          <p:nvPr/>
        </p:nvCxnSpPr>
        <p:spPr bwMode="auto">
          <a:xfrm flipH="1" flipV="1">
            <a:off x="1676400" y="1490663"/>
            <a:ext cx="0" cy="29654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796" name="ZoneTexte 10"/>
          <p:cNvSpPr txBox="1">
            <a:spLocks noChangeArrowheads="1"/>
          </p:cNvSpPr>
          <p:nvPr/>
        </p:nvSpPr>
        <p:spPr bwMode="auto">
          <a:xfrm rot="-5400000">
            <a:off x="1073150" y="1004888"/>
            <a:ext cx="1001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Debit d’air</a:t>
            </a:r>
            <a:endParaRPr lang="en-US" sz="1400" b="1"/>
          </a:p>
        </p:txBody>
      </p:sp>
      <p:sp>
        <p:nvSpPr>
          <p:cNvPr id="33797" name="ZoneTexte 11"/>
          <p:cNvSpPr txBox="1">
            <a:spLocks noChangeArrowheads="1"/>
          </p:cNvSpPr>
          <p:nvPr/>
        </p:nvSpPr>
        <p:spPr bwMode="auto">
          <a:xfrm>
            <a:off x="7308850" y="4221163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Mode de fonctionnement</a:t>
            </a:r>
          </a:p>
        </p:txBody>
      </p:sp>
      <p:sp>
        <p:nvSpPr>
          <p:cNvPr id="33798" name="ZoneTexte 12"/>
          <p:cNvSpPr txBox="1">
            <a:spLocks noChangeArrowheads="1"/>
          </p:cNvSpPr>
          <p:nvPr/>
        </p:nvSpPr>
        <p:spPr bwMode="auto">
          <a:xfrm>
            <a:off x="1258888" y="4364038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0%</a:t>
            </a:r>
          </a:p>
        </p:txBody>
      </p:sp>
      <p:sp>
        <p:nvSpPr>
          <p:cNvPr id="33799" name="ZoneTexte 15"/>
          <p:cNvSpPr txBox="1">
            <a:spLocks noChangeArrowheads="1"/>
          </p:cNvSpPr>
          <p:nvPr/>
        </p:nvSpPr>
        <p:spPr bwMode="auto">
          <a:xfrm>
            <a:off x="1003300" y="2781300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80%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571625" y="5072063"/>
            <a:ext cx="5572125" cy="1214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dirty="0" smtClean="0">
                <a:latin typeface="Aharoni" pitchFamily="2" charset="-79"/>
                <a:cs typeface="Aharoni" pitchFamily="2" charset="-79"/>
              </a:rPr>
              <a:t>Economie </a:t>
            </a: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= 50% </a:t>
            </a:r>
            <a:r>
              <a:rPr lang="fr-FR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 la p. abs. du ventilateur</a:t>
            </a:r>
          </a:p>
          <a:p>
            <a:pPr algn="ctr" eaLnBrk="1" hangingPunct="1">
              <a:defRPr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=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 eaLnBrk="1" hangingPunct="1"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(4.8 + 0.3) / 2 = 2.55 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kW x </a:t>
            </a:r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heures</a:t>
            </a:r>
            <a:endParaRPr lang="en-US" sz="16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Plus d’économie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sp>
        <p:nvSpPr>
          <p:cNvPr id="33802" name="ZoneTexte 15"/>
          <p:cNvSpPr txBox="1">
            <a:spLocks noChangeArrowheads="1"/>
          </p:cNvSpPr>
          <p:nvPr/>
        </p:nvSpPr>
        <p:spPr bwMode="auto">
          <a:xfrm>
            <a:off x="900113" y="196850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100%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12950" y="2987675"/>
            <a:ext cx="504825" cy="1441450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851275" y="2987675"/>
            <a:ext cx="504825" cy="1441450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6516688" y="2987675"/>
            <a:ext cx="503237" cy="1441450"/>
          </a:xfrm>
          <a:prstGeom prst="rect">
            <a:avLst/>
          </a:prstGeom>
          <a:gradFill>
            <a:gsLst>
              <a:gs pos="0">
                <a:schemeClr val="bg1"/>
              </a:gs>
              <a:gs pos="12000">
                <a:schemeClr val="bg1"/>
              </a:gs>
              <a:gs pos="100000">
                <a:srgbClr val="FF00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2916238" y="2055813"/>
            <a:ext cx="503237" cy="2373312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>
            <a:off x="4735513" y="2055813"/>
            <a:ext cx="503237" cy="2373312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5641975" y="2055813"/>
            <a:ext cx="504825" cy="2373312"/>
          </a:xfrm>
          <a:prstGeom prst="rect">
            <a:avLst/>
          </a:prstGeom>
          <a:gradFill>
            <a:gsLst>
              <a:gs pos="0">
                <a:schemeClr val="bg1"/>
              </a:gs>
              <a:gs pos="12000">
                <a:schemeClr val="bg1"/>
              </a:gs>
              <a:gs pos="100000">
                <a:srgbClr val="FF00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33809" name="Connecteur droit 7"/>
          <p:cNvCxnSpPr>
            <a:cxnSpLocks noChangeShapeType="1"/>
          </p:cNvCxnSpPr>
          <p:nvPr/>
        </p:nvCxnSpPr>
        <p:spPr bwMode="auto">
          <a:xfrm flipV="1">
            <a:off x="1676400" y="2049463"/>
            <a:ext cx="5848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3810" name="Connecteur droit 48"/>
          <p:cNvCxnSpPr>
            <a:cxnSpLocks noChangeShapeType="1"/>
          </p:cNvCxnSpPr>
          <p:nvPr/>
        </p:nvCxnSpPr>
        <p:spPr bwMode="auto">
          <a:xfrm flipV="1">
            <a:off x="1692275" y="2997200"/>
            <a:ext cx="5848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3811" name="ZoneTexte 8"/>
          <p:cNvSpPr txBox="1">
            <a:spLocks noChangeArrowheads="1"/>
          </p:cNvSpPr>
          <p:nvPr/>
        </p:nvSpPr>
        <p:spPr bwMode="auto">
          <a:xfrm rot="-5400000">
            <a:off x="1889125" y="3817938"/>
            <a:ext cx="752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938 h</a:t>
            </a:r>
          </a:p>
        </p:txBody>
      </p:sp>
      <p:sp>
        <p:nvSpPr>
          <p:cNvPr id="33812" name="ZoneTexte 50"/>
          <p:cNvSpPr txBox="1">
            <a:spLocks noChangeArrowheads="1"/>
          </p:cNvSpPr>
          <p:nvPr/>
        </p:nvSpPr>
        <p:spPr bwMode="auto">
          <a:xfrm rot="-5400000">
            <a:off x="2791619" y="3818732"/>
            <a:ext cx="75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300 h</a:t>
            </a:r>
          </a:p>
        </p:txBody>
      </p:sp>
      <p:sp>
        <p:nvSpPr>
          <p:cNvPr id="33813" name="ZoneTexte 51"/>
          <p:cNvSpPr txBox="1">
            <a:spLocks noChangeArrowheads="1"/>
          </p:cNvSpPr>
          <p:nvPr/>
        </p:nvSpPr>
        <p:spPr bwMode="auto">
          <a:xfrm rot="-5400000">
            <a:off x="3694906" y="3818732"/>
            <a:ext cx="752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562 h</a:t>
            </a:r>
          </a:p>
        </p:txBody>
      </p:sp>
      <p:sp>
        <p:nvSpPr>
          <p:cNvPr id="33814" name="ZoneTexte 52"/>
          <p:cNvSpPr txBox="1">
            <a:spLocks noChangeArrowheads="1"/>
          </p:cNvSpPr>
          <p:nvPr/>
        </p:nvSpPr>
        <p:spPr bwMode="auto">
          <a:xfrm rot="-5400000">
            <a:off x="4597400" y="3817938"/>
            <a:ext cx="752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609 h</a:t>
            </a:r>
          </a:p>
        </p:txBody>
      </p:sp>
      <p:sp>
        <p:nvSpPr>
          <p:cNvPr id="33815" name="ZoneTexte 53"/>
          <p:cNvSpPr txBox="1">
            <a:spLocks noChangeArrowheads="1"/>
          </p:cNvSpPr>
          <p:nvPr/>
        </p:nvSpPr>
        <p:spPr bwMode="auto">
          <a:xfrm rot="-5400000">
            <a:off x="5499894" y="3818732"/>
            <a:ext cx="75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600 h</a:t>
            </a:r>
          </a:p>
        </p:txBody>
      </p:sp>
      <p:sp>
        <p:nvSpPr>
          <p:cNvPr id="33816" name="ZoneTexte 54"/>
          <p:cNvSpPr txBox="1">
            <a:spLocks noChangeArrowheads="1"/>
          </p:cNvSpPr>
          <p:nvPr/>
        </p:nvSpPr>
        <p:spPr bwMode="auto">
          <a:xfrm rot="-5400000">
            <a:off x="6276181" y="3691732"/>
            <a:ext cx="100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1139 h</a:t>
            </a:r>
          </a:p>
        </p:txBody>
      </p:sp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2012950" y="2055813"/>
            <a:ext cx="504825" cy="931862"/>
            <a:chOff x="2013133" y="2056573"/>
            <a:chExt cx="504056" cy="9308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13133" y="2056573"/>
              <a:ext cx="504056" cy="930825"/>
            </a:xfrm>
            <a:prstGeom prst="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3851" name="ZoneTexte 56"/>
            <p:cNvSpPr txBox="1">
              <a:spLocks noChangeArrowheads="1"/>
            </p:cNvSpPr>
            <p:nvPr/>
          </p:nvSpPr>
          <p:spPr bwMode="auto">
            <a:xfrm rot="-5400000">
              <a:off x="1827868" y="2397769"/>
              <a:ext cx="874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2392 </a:t>
              </a:r>
              <a:r>
                <a:rPr lang="en-US" sz="1000" b="1">
                  <a:solidFill>
                    <a:schemeClr val="bg1"/>
                  </a:solidFill>
                </a:rPr>
                <a:t>kWh</a:t>
              </a:r>
            </a:p>
          </p:txBody>
        </p:sp>
      </p:grpSp>
      <p:grpSp>
        <p:nvGrpSpPr>
          <p:cNvPr id="3" name="Groupe 60"/>
          <p:cNvGrpSpPr>
            <a:grpSpLocks/>
          </p:cNvGrpSpPr>
          <p:nvPr/>
        </p:nvGrpSpPr>
        <p:grpSpPr bwMode="auto">
          <a:xfrm>
            <a:off x="3851275" y="2060575"/>
            <a:ext cx="504825" cy="931863"/>
            <a:chOff x="2013133" y="2056573"/>
            <a:chExt cx="504056" cy="930825"/>
          </a:xfrm>
        </p:grpSpPr>
        <p:sp>
          <p:nvSpPr>
            <p:cNvPr id="62" name="Rectangle 61"/>
            <p:cNvSpPr/>
            <p:nvPr/>
          </p:nvSpPr>
          <p:spPr bwMode="auto">
            <a:xfrm>
              <a:off x="2013133" y="2056573"/>
              <a:ext cx="504056" cy="930825"/>
            </a:xfrm>
            <a:prstGeom prst="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3847" name="ZoneTexte 62"/>
            <p:cNvSpPr txBox="1">
              <a:spLocks noChangeArrowheads="1"/>
            </p:cNvSpPr>
            <p:nvPr/>
          </p:nvSpPr>
          <p:spPr bwMode="auto">
            <a:xfrm rot="-5400000">
              <a:off x="1827868" y="2397769"/>
              <a:ext cx="874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1430 </a:t>
              </a:r>
              <a:r>
                <a:rPr lang="en-US" sz="1000" b="1">
                  <a:solidFill>
                    <a:schemeClr val="bg1"/>
                  </a:solidFill>
                </a:rPr>
                <a:t>kWh</a:t>
              </a:r>
            </a:p>
          </p:txBody>
        </p:sp>
      </p:grpSp>
      <p:grpSp>
        <p:nvGrpSpPr>
          <p:cNvPr id="4" name="Groupe 63"/>
          <p:cNvGrpSpPr>
            <a:grpSpLocks/>
          </p:cNvGrpSpPr>
          <p:nvPr/>
        </p:nvGrpSpPr>
        <p:grpSpPr bwMode="auto">
          <a:xfrm>
            <a:off x="6516688" y="2060575"/>
            <a:ext cx="503237" cy="931863"/>
            <a:chOff x="2013133" y="2056573"/>
            <a:chExt cx="504056" cy="930825"/>
          </a:xfrm>
        </p:grpSpPr>
        <p:sp>
          <p:nvSpPr>
            <p:cNvPr id="65" name="Rectangle 64"/>
            <p:cNvSpPr/>
            <p:nvPr/>
          </p:nvSpPr>
          <p:spPr bwMode="auto">
            <a:xfrm>
              <a:off x="2013133" y="2056573"/>
              <a:ext cx="504056" cy="930825"/>
            </a:xfrm>
            <a:prstGeom prst="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3843" name="ZoneTexte 65"/>
            <p:cNvSpPr txBox="1">
              <a:spLocks noChangeArrowheads="1"/>
            </p:cNvSpPr>
            <p:nvPr/>
          </p:nvSpPr>
          <p:spPr bwMode="auto">
            <a:xfrm rot="-5400000">
              <a:off x="1827868" y="2397769"/>
              <a:ext cx="874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2905 </a:t>
              </a:r>
              <a:r>
                <a:rPr lang="en-US" sz="1000" b="1">
                  <a:solidFill>
                    <a:schemeClr val="bg1"/>
                  </a:solidFill>
                </a:rPr>
                <a:t>kWh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956473" y="1127431"/>
            <a:ext cx="3127695" cy="363231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 smtClean="0"/>
              <a:t>6727 kWh = 750 € / Y / </a:t>
            </a:r>
            <a:r>
              <a:rPr lang="en-US" sz="1400" b="1" dirty="0" err="1" smtClean="0"/>
              <a:t>Unité</a:t>
            </a:r>
            <a:endParaRPr lang="en-US" sz="1400" b="1" dirty="0" smtClean="0"/>
          </a:p>
        </p:txBody>
      </p:sp>
      <p:sp>
        <p:nvSpPr>
          <p:cNvPr id="13" name="Flèche droite 12"/>
          <p:cNvSpPr/>
          <p:nvPr/>
        </p:nvSpPr>
        <p:spPr bwMode="auto">
          <a:xfrm rot="18948697">
            <a:off x="2516030" y="1597375"/>
            <a:ext cx="339687" cy="372005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lèche droite 69"/>
          <p:cNvSpPr/>
          <p:nvPr/>
        </p:nvSpPr>
        <p:spPr bwMode="auto">
          <a:xfrm rot="13679126">
            <a:off x="6168806" y="1597375"/>
            <a:ext cx="339687" cy="372005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lèche droite 70"/>
          <p:cNvSpPr/>
          <p:nvPr/>
        </p:nvSpPr>
        <p:spPr bwMode="auto">
          <a:xfrm rot="18079111">
            <a:off x="4082964" y="1597375"/>
            <a:ext cx="339687" cy="372005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3832" name="Picture 53" descr="A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888" y="2606675"/>
            <a:ext cx="5730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3" name="Picture 53" descr="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44650"/>
            <a:ext cx="787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4" name="ZoneTexte 13"/>
          <p:cNvSpPr txBox="1">
            <a:spLocks noChangeArrowheads="1"/>
          </p:cNvSpPr>
          <p:nvPr/>
        </p:nvSpPr>
        <p:spPr bwMode="auto">
          <a:xfrm>
            <a:off x="1763713" y="4429125"/>
            <a:ext cx="1003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/>
              <a:t>Zone Morte</a:t>
            </a:r>
          </a:p>
        </p:txBody>
      </p:sp>
      <p:sp>
        <p:nvSpPr>
          <p:cNvPr id="33835" name="ZoneTexte 13"/>
          <p:cNvSpPr txBox="1">
            <a:spLocks noChangeArrowheads="1"/>
          </p:cNvSpPr>
          <p:nvPr/>
        </p:nvSpPr>
        <p:spPr bwMode="auto">
          <a:xfrm>
            <a:off x="2692400" y="4429125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/>
              <a:t>Froid</a:t>
            </a:r>
          </a:p>
          <a:p>
            <a:r>
              <a:rPr lang="fr-FR" sz="1000" b="1"/>
              <a:t>100%</a:t>
            </a:r>
          </a:p>
        </p:txBody>
      </p:sp>
      <p:sp>
        <p:nvSpPr>
          <p:cNvPr id="33836" name="ZoneTexte 13"/>
          <p:cNvSpPr txBox="1">
            <a:spLocks noChangeArrowheads="1"/>
          </p:cNvSpPr>
          <p:nvPr/>
        </p:nvSpPr>
        <p:spPr bwMode="auto">
          <a:xfrm>
            <a:off x="3492500" y="4410075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/>
              <a:t>Froid</a:t>
            </a:r>
          </a:p>
          <a:p>
            <a:r>
              <a:rPr lang="fr-FR" sz="1000" b="1"/>
              <a:t>Charge partielle</a:t>
            </a:r>
          </a:p>
        </p:txBody>
      </p:sp>
      <p:sp>
        <p:nvSpPr>
          <p:cNvPr id="33837" name="ZoneTexte 13"/>
          <p:cNvSpPr txBox="1">
            <a:spLocks noChangeArrowheads="1"/>
          </p:cNvSpPr>
          <p:nvPr/>
        </p:nvSpPr>
        <p:spPr bwMode="auto">
          <a:xfrm>
            <a:off x="5364163" y="4429125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/>
              <a:t>Chaud</a:t>
            </a:r>
          </a:p>
          <a:p>
            <a:r>
              <a:rPr lang="fr-FR" sz="1000" b="1"/>
              <a:t>100%</a:t>
            </a:r>
          </a:p>
        </p:txBody>
      </p:sp>
      <p:sp>
        <p:nvSpPr>
          <p:cNvPr id="33838" name="ZoneTexte 13"/>
          <p:cNvSpPr txBox="1">
            <a:spLocks noChangeArrowheads="1"/>
          </p:cNvSpPr>
          <p:nvPr/>
        </p:nvSpPr>
        <p:spPr bwMode="auto">
          <a:xfrm>
            <a:off x="4505325" y="4429125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/>
              <a:t>Free</a:t>
            </a:r>
          </a:p>
          <a:p>
            <a:r>
              <a:rPr lang="fr-FR" sz="1000" b="1"/>
              <a:t> Cooling  </a:t>
            </a:r>
          </a:p>
        </p:txBody>
      </p:sp>
      <p:sp>
        <p:nvSpPr>
          <p:cNvPr id="33839" name="ZoneTexte 13"/>
          <p:cNvSpPr txBox="1">
            <a:spLocks noChangeArrowheads="1"/>
          </p:cNvSpPr>
          <p:nvPr/>
        </p:nvSpPr>
        <p:spPr bwMode="auto">
          <a:xfrm>
            <a:off x="6156325" y="4410075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/>
              <a:t>Chaud</a:t>
            </a:r>
          </a:p>
          <a:p>
            <a:r>
              <a:rPr lang="fr-FR" sz="1000" b="1"/>
              <a:t>Charge partielle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Plus de comparisons…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9938" y="1792288"/>
            <a:ext cx="1778000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v/s</a:t>
            </a:r>
          </a:p>
        </p:txBody>
      </p:sp>
      <p:grpSp>
        <p:nvGrpSpPr>
          <p:cNvPr id="34820" name="Groupe 2"/>
          <p:cNvGrpSpPr>
            <a:grpSpLocks/>
          </p:cNvGrpSpPr>
          <p:nvPr/>
        </p:nvGrpSpPr>
        <p:grpSpPr bwMode="auto">
          <a:xfrm>
            <a:off x="5940425" y="1052513"/>
            <a:ext cx="2735263" cy="2157412"/>
            <a:chOff x="5021263" y="3213100"/>
            <a:chExt cx="3182937" cy="2662238"/>
          </a:xfrm>
        </p:grpSpPr>
        <p:pic>
          <p:nvPicPr>
            <p:cNvPr id="3482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1263" y="3213100"/>
              <a:ext cx="3182937" cy="266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Image 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4825" y="3394075"/>
              <a:ext cx="5969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Groupe 8"/>
          <p:cNvGrpSpPr>
            <a:grpSpLocks/>
          </p:cNvGrpSpPr>
          <p:nvPr/>
        </p:nvGrpSpPr>
        <p:grpSpPr bwMode="auto">
          <a:xfrm>
            <a:off x="323850" y="1425575"/>
            <a:ext cx="4381500" cy="1784350"/>
            <a:chOff x="323528" y="1426117"/>
            <a:chExt cx="4381868" cy="1783386"/>
          </a:xfrm>
        </p:grpSpPr>
        <p:pic>
          <p:nvPicPr>
            <p:cNvPr id="34823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426117"/>
              <a:ext cx="4381868" cy="1783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Image 2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09032">
              <a:off x="3138467" y="1882647"/>
              <a:ext cx="277228" cy="9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950" y="3068638"/>
            <a:ext cx="93599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HRM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Récup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active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84438" y="5805488"/>
            <a:ext cx="3600450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  <a:defRPr/>
            </a:pPr>
            <a:r>
              <a:rPr lang="en-US" sz="1000" dirty="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35°C - 50%  / Indoor = 27°C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20% &amp; 60%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35°C - 50%  / Indoor = 25°C - 50% 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105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23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84438" y="5805488"/>
            <a:ext cx="3600450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  <a:defRPr/>
            </a:pPr>
            <a:r>
              <a:rPr lang="en-US" sz="1000" dirty="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35°C - 50%  / Indoor = 27°C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20% &amp; 60%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35°C - 50%  / Indoor = 25°C - 50%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HRM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Récup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active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84438" y="5805488"/>
            <a:ext cx="3455987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  <a:defRPr/>
            </a:pPr>
            <a:r>
              <a:rPr lang="en-US" sz="1000" dirty="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6°C  / Indoor = 20°C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20% &amp; 60%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0°C / Indoor = 20°C - 50% </a:t>
            </a: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105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HRM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Récup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active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105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84438" y="5805488"/>
            <a:ext cx="3455987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  <a:defRPr/>
            </a:pPr>
            <a:r>
              <a:rPr lang="en-US" sz="1000" dirty="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6°C  / Indoor = 20°C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1000" dirty="0">
                <a:latin typeface="Calibri" pitchFamily="34" charset="0"/>
              </a:rPr>
              <a:t> 20% &amp; 60% FA </a:t>
            </a:r>
            <a:r>
              <a:rPr lang="en-US" sz="10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 dirty="0">
                <a:latin typeface="Calibri" pitchFamily="34" charset="0"/>
              </a:rPr>
              <a:t>Outdoor 0°C / Indoor = 20°C - 50%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HRM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Récup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active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1196975"/>
            <a:ext cx="3246437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 algn="l">
              <a:defRPr/>
            </a:pPr>
            <a:r>
              <a:rPr lang="fr-FR" dirty="0" smtClean="0"/>
              <a:t>Argument CIAT </a:t>
            </a:r>
          </a:p>
        </p:txBody>
      </p:sp>
      <p:grpSp>
        <p:nvGrpSpPr>
          <p:cNvPr id="7171" name="Groupe 2"/>
          <p:cNvGrpSpPr>
            <a:grpSpLocks/>
          </p:cNvGrpSpPr>
          <p:nvPr/>
        </p:nvGrpSpPr>
        <p:grpSpPr bwMode="auto">
          <a:xfrm>
            <a:off x="1774825" y="2938463"/>
            <a:ext cx="4813300" cy="3227387"/>
            <a:chOff x="457200" y="1052736"/>
            <a:chExt cx="7499176" cy="4921334"/>
          </a:xfrm>
        </p:grpSpPr>
        <p:pic>
          <p:nvPicPr>
            <p:cNvPr id="717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052736"/>
              <a:ext cx="7499176" cy="492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Ellipse 10"/>
            <p:cNvSpPr>
              <a:spLocks noChangeArrowheads="1"/>
            </p:cNvSpPr>
            <p:nvPr/>
          </p:nvSpPr>
          <p:spPr bwMode="auto">
            <a:xfrm>
              <a:off x="6277697" y="2936271"/>
              <a:ext cx="216024" cy="21602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80" name="Connecteur droit avec flèche 12"/>
            <p:cNvCxnSpPr>
              <a:cxnSpLocks noChangeShapeType="1"/>
            </p:cNvCxnSpPr>
            <p:nvPr/>
          </p:nvCxnSpPr>
          <p:spPr bwMode="auto">
            <a:xfrm flipV="1">
              <a:off x="6385708" y="3152294"/>
              <a:ext cx="0" cy="2382553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7181" name="ZoneTexte 14"/>
            <p:cNvSpPr txBox="1">
              <a:spLocks noChangeArrowheads="1"/>
            </p:cNvSpPr>
            <p:nvPr/>
          </p:nvSpPr>
          <p:spPr bwMode="auto">
            <a:xfrm>
              <a:off x="457200" y="2809614"/>
              <a:ext cx="1254701" cy="4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135 Pa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400300" y="6237288"/>
            <a:ext cx="4348163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/>
              <a:t>PdC</a:t>
            </a:r>
            <a:r>
              <a:rPr lang="en-US" sz="1600" b="1" dirty="0"/>
              <a:t> </a:t>
            </a:r>
            <a:r>
              <a:rPr lang="en-US" sz="1600" b="1" dirty="0" err="1"/>
              <a:t>totales</a:t>
            </a:r>
            <a:r>
              <a:rPr lang="en-US" sz="1600" b="1" dirty="0"/>
              <a:t> reprise  </a:t>
            </a:r>
            <a:r>
              <a:rPr lang="en-US" sz="1600" b="1" dirty="0">
                <a:solidFill>
                  <a:srgbClr val="FF0000"/>
                </a:solidFill>
              </a:rPr>
              <a:t>= </a:t>
            </a:r>
            <a:r>
              <a:rPr lang="en-US" sz="1600" b="1" dirty="0" err="1">
                <a:solidFill>
                  <a:srgbClr val="FF0000"/>
                </a:solidFill>
              </a:rPr>
              <a:t>PdC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gaines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+ 135 Pa</a:t>
            </a:r>
          </a:p>
        </p:txBody>
      </p:sp>
      <p:cxnSp>
        <p:nvCxnSpPr>
          <p:cNvPr id="7173" name="Connecteur droit avec flèche 11"/>
          <p:cNvCxnSpPr>
            <a:cxnSpLocks noChangeShapeType="1"/>
          </p:cNvCxnSpPr>
          <p:nvPr/>
        </p:nvCxnSpPr>
        <p:spPr bwMode="auto">
          <a:xfrm flipH="1">
            <a:off x="2627313" y="4229100"/>
            <a:ext cx="2790825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74" name="Ellipse 6"/>
          <p:cNvSpPr>
            <a:spLocks noChangeArrowheads="1"/>
          </p:cNvSpPr>
          <p:nvPr/>
        </p:nvSpPr>
        <p:spPr bwMode="auto">
          <a:xfrm>
            <a:off x="3586163" y="3046413"/>
            <a:ext cx="582612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3688" y="214313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“Récupération Active”</a:t>
            </a:r>
          </a:p>
        </p:txBody>
      </p:sp>
      <p:pic>
        <p:nvPicPr>
          <p:cNvPr id="717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557338"/>
            <a:ext cx="88201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755650" y="2073275"/>
            <a:ext cx="3529013" cy="2635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411288"/>
            <a:ext cx="22336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Groupe 2"/>
          <p:cNvGrpSpPr>
            <a:grpSpLocks/>
          </p:cNvGrpSpPr>
          <p:nvPr/>
        </p:nvGrpSpPr>
        <p:grpSpPr bwMode="auto">
          <a:xfrm>
            <a:off x="5021263" y="3213100"/>
            <a:ext cx="3182937" cy="2662238"/>
            <a:chOff x="5021263" y="3213100"/>
            <a:chExt cx="3182937" cy="2662238"/>
          </a:xfrm>
        </p:grpSpPr>
        <p:pic>
          <p:nvPicPr>
            <p:cNvPr id="820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1263" y="3213100"/>
              <a:ext cx="3182937" cy="266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Image 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854825" y="3394075"/>
              <a:ext cx="5969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1713" y="3394075"/>
            <a:ext cx="2413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e 11"/>
          <p:cNvGrpSpPr>
            <a:grpSpLocks/>
          </p:cNvGrpSpPr>
          <p:nvPr/>
        </p:nvGrpSpPr>
        <p:grpSpPr bwMode="auto">
          <a:xfrm>
            <a:off x="2295525" y="2393950"/>
            <a:ext cx="936625" cy="963613"/>
            <a:chOff x="2296052" y="2240724"/>
            <a:chExt cx="936104" cy="963194"/>
          </a:xfrm>
        </p:grpSpPr>
        <p:sp>
          <p:nvSpPr>
            <p:cNvPr id="8203" name="Flèche droite 5"/>
            <p:cNvSpPr>
              <a:spLocks noChangeArrowheads="1"/>
            </p:cNvSpPr>
            <p:nvPr/>
          </p:nvSpPr>
          <p:spPr bwMode="auto">
            <a:xfrm rot="8205151">
              <a:off x="2296052" y="2240724"/>
              <a:ext cx="936104" cy="9631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ZoneTexte 6"/>
            <p:cNvSpPr txBox="1">
              <a:spLocks noChangeArrowheads="1"/>
            </p:cNvSpPr>
            <p:nvPr/>
          </p:nvSpPr>
          <p:spPr bwMode="auto">
            <a:xfrm>
              <a:off x="2383912" y="2478087"/>
              <a:ext cx="695637" cy="46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Oui</a:t>
              </a:r>
            </a:p>
          </p:txBody>
        </p:sp>
      </p:grpSp>
      <p:grpSp>
        <p:nvGrpSpPr>
          <p:cNvPr id="8198" name="Groupe 8"/>
          <p:cNvGrpSpPr>
            <a:grpSpLocks/>
          </p:cNvGrpSpPr>
          <p:nvPr/>
        </p:nvGrpSpPr>
        <p:grpSpPr bwMode="auto">
          <a:xfrm>
            <a:off x="5075238" y="2393950"/>
            <a:ext cx="1046162" cy="936625"/>
            <a:chOff x="5074510" y="2495246"/>
            <a:chExt cx="1047076" cy="936104"/>
          </a:xfrm>
        </p:grpSpPr>
        <p:sp>
          <p:nvSpPr>
            <p:cNvPr id="8201" name="Flèche droite 12"/>
            <p:cNvSpPr>
              <a:spLocks noChangeArrowheads="1"/>
            </p:cNvSpPr>
            <p:nvPr/>
          </p:nvSpPr>
          <p:spPr bwMode="auto">
            <a:xfrm rot="2954001">
              <a:off x="5129996" y="2439760"/>
              <a:ext cx="936104" cy="10470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ZoneTexte 14"/>
            <p:cNvSpPr txBox="1">
              <a:spLocks noChangeArrowheads="1"/>
            </p:cNvSpPr>
            <p:nvPr/>
          </p:nvSpPr>
          <p:spPr bwMode="auto">
            <a:xfrm>
              <a:off x="5182033" y="2708920"/>
              <a:ext cx="869908" cy="46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NON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634038" y="5805488"/>
            <a:ext cx="1473200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fr-FR" dirty="0" smtClean="0"/>
              <a:t>Efficacité???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93688" y="214313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“Récupération Active”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6"/>
          <p:cNvSpPr txBox="1">
            <a:spLocks noChangeArrowheads="1"/>
          </p:cNvSpPr>
          <p:nvPr/>
        </p:nvSpPr>
        <p:spPr bwMode="auto">
          <a:xfrm>
            <a:off x="2330450" y="2632075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YES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2474913"/>
            <a:ext cx="32353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3540125" y="2115294"/>
            <a:ext cx="5434736" cy="317009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  <a:defRPr/>
            </a:pPr>
            <a:r>
              <a:rPr lang="fr-FR" sz="2000" dirty="0"/>
              <a:t>A</a:t>
            </a:r>
            <a:r>
              <a:rPr lang="fr-FR" sz="2000" dirty="0" smtClean="0"/>
              <a:t>ir extrait et </a:t>
            </a:r>
            <a:r>
              <a:rPr lang="fr-FR" sz="2000" dirty="0"/>
              <a:t>A</a:t>
            </a:r>
            <a:r>
              <a:rPr lang="fr-FR" sz="2000" dirty="0" smtClean="0"/>
              <a:t>ir neuf du même coté: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Risque de mélange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Non conforme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2000" dirty="0" smtClean="0">
                <a:sym typeface="Wingdings" pitchFamily="2" charset="2"/>
              </a:rPr>
              <a:t> Ventilateur de reprise </a:t>
            </a:r>
            <a:r>
              <a:rPr lang="fr-FR" sz="1600" dirty="0" smtClean="0">
                <a:sym typeface="Wingdings" pitchFamily="2" charset="2"/>
              </a:rPr>
              <a:t>(pas extraction)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Pas de modulation en fonction du %AN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Puissance absorbée supérieure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fr-FR" sz="2000" dirty="0" smtClean="0">
                <a:sym typeface="Wingdings" pitchFamily="2" charset="2"/>
              </a:rPr>
              <a:t>Roue libre ou ventilateur centrifuge (reprise):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Pas de variateur de fréquence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Pas d’ajustement du débit d’air repris</a:t>
            </a:r>
            <a:endParaRPr lang="fr-FR" sz="2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3688" y="214313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“Récupération Active”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LENNOX</a:t>
            </a:r>
          </a:p>
        </p:txBody>
      </p:sp>
      <p:sp>
        <p:nvSpPr>
          <p:cNvPr id="10243" name="ZoneTexte 6"/>
          <p:cNvSpPr txBox="1">
            <a:spLocks noChangeArrowheads="1"/>
          </p:cNvSpPr>
          <p:nvPr/>
        </p:nvSpPr>
        <p:spPr bwMode="auto">
          <a:xfrm>
            <a:off x="2330450" y="2632075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YES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b="8724"/>
          <a:stretch/>
        </p:blipFill>
        <p:spPr bwMode="auto">
          <a:xfrm>
            <a:off x="5360988" y="1466850"/>
            <a:ext cx="2520950" cy="165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41388" y="1466850"/>
            <a:ext cx="2482850" cy="163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88" y="3484563"/>
            <a:ext cx="272891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3375025"/>
            <a:ext cx="28654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603375" y="5516563"/>
            <a:ext cx="2120900" cy="58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fr-FR" dirty="0" smtClean="0"/>
              <a:t>Echanger à plaques</a:t>
            </a:r>
          </a:p>
          <a:p>
            <a:pPr>
              <a:defRPr/>
            </a:pPr>
            <a:r>
              <a:rPr lang="fr-FR" dirty="0" smtClean="0"/>
              <a:t>Efficacité~ 45%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11888" y="5516563"/>
            <a:ext cx="2360612" cy="58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fr-FR" dirty="0" smtClean="0"/>
              <a:t>Roue de Récupération</a:t>
            </a:r>
          </a:p>
          <a:p>
            <a:pPr>
              <a:defRPr/>
            </a:pPr>
            <a:r>
              <a:rPr lang="fr-FR" dirty="0" smtClean="0"/>
              <a:t>Efficacité ~ 60%</a:t>
            </a:r>
          </a:p>
        </p:txBody>
      </p:sp>
      <p:pic>
        <p:nvPicPr>
          <p:cNvPr id="10250" name="Image 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46738"/>
            <a:ext cx="9413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Image 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9700" y="5646738"/>
            <a:ext cx="9413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41388" y="1106488"/>
            <a:ext cx="2482850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en-US" dirty="0" smtClean="0"/>
              <a:t>BALTIC III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4325" y="1106488"/>
            <a:ext cx="2519363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en-US" dirty="0" smtClean="0"/>
              <a:t>FLEXY II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LENNOX</a:t>
            </a:r>
          </a:p>
        </p:txBody>
      </p:sp>
      <p:sp>
        <p:nvSpPr>
          <p:cNvPr id="11267" name="ZoneTexte 6"/>
          <p:cNvSpPr txBox="1">
            <a:spLocks noChangeArrowheads="1"/>
          </p:cNvSpPr>
          <p:nvPr/>
        </p:nvSpPr>
        <p:spPr bwMode="auto">
          <a:xfrm>
            <a:off x="2330450" y="2632075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YES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268413"/>
            <a:ext cx="27273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1063"/>
            <a:ext cx="28638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407916" y="1535975"/>
            <a:ext cx="5556572" cy="286232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  <a:defRPr/>
            </a:pPr>
            <a:r>
              <a:rPr lang="fr-FR" sz="2000" dirty="0"/>
              <a:t>A</a:t>
            </a:r>
            <a:r>
              <a:rPr lang="fr-FR" sz="2000" dirty="0" smtClean="0"/>
              <a:t>ir extrait et Air neuf du même coté: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Risque de mélange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Non conforme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2000" dirty="0" smtClean="0">
                <a:sym typeface="Wingdings" pitchFamily="2" charset="2"/>
              </a:rPr>
              <a:t> Ventilateur de reprise </a:t>
            </a:r>
            <a:r>
              <a:rPr lang="fr-FR" sz="1600" dirty="0" smtClean="0">
                <a:sym typeface="Wingdings" pitchFamily="2" charset="2"/>
              </a:rPr>
              <a:t>(pas extraction)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Pas de modulation en fonction du %AN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Puissance absorbée supérieure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fr-FR" sz="2000" dirty="0" smtClean="0">
                <a:sym typeface="Wingdings" pitchFamily="2" charset="2"/>
              </a:rPr>
              <a:t>Roue libre sur FLEXY II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Pas de variateur de fréquence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fr-FR" sz="2000" dirty="0" smtClean="0">
                <a:sym typeface="Wingdings" pitchFamily="2" charset="2"/>
              </a:rPr>
              <a:t>Pas d’ajustement du débit d’air repris</a:t>
            </a:r>
            <a:endParaRPr lang="fr-FR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61950"/>
            <a:ext cx="6492875" cy="5651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haroni" pitchFamily="2" charset="-79"/>
              </a:rPr>
              <a:t>É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tude- Hypermarché</a:t>
            </a:r>
          </a:p>
        </p:txBody>
      </p:sp>
      <p:pic>
        <p:nvPicPr>
          <p:cNvPr id="12291" name="Picture 1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628775"/>
            <a:ext cx="8167687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179388" y="4473575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fr-FR" sz="1800"/>
              <a:t>Dimensions : 80 x 65 x 6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fr-FR" sz="1800" b="1"/>
              <a:t>GLA  = 5200 m²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fr-FR" sz="1800"/>
              <a:t>Lieu = Lyon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">
  <a:themeElements>
    <a:clrScheme name="">
      <a:dk1>
        <a:srgbClr val="000000"/>
      </a:dk1>
      <a:lt1>
        <a:srgbClr val="FFFFFF"/>
      </a:lt1>
      <a:dk2>
        <a:srgbClr val="747678"/>
      </a:dk2>
      <a:lt2>
        <a:srgbClr val="808080"/>
      </a:lt2>
      <a:accent1>
        <a:srgbClr val="005293"/>
      </a:accent1>
      <a:accent2>
        <a:srgbClr val="00B9E4"/>
      </a:accent2>
      <a:accent3>
        <a:srgbClr val="FFFFFF"/>
      </a:accent3>
      <a:accent4>
        <a:srgbClr val="000000"/>
      </a:accent4>
      <a:accent5>
        <a:srgbClr val="AAB3C8"/>
      </a:accent5>
      <a:accent6>
        <a:srgbClr val="00A7CF"/>
      </a:accent6>
      <a:hlink>
        <a:srgbClr val="FCD900"/>
      </a:hlink>
      <a:folHlink>
        <a:srgbClr val="EF4E23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 A">
  <a:themeElements>
    <a:clrScheme name="">
      <a:dk1>
        <a:srgbClr val="000000"/>
      </a:dk1>
      <a:lt1>
        <a:srgbClr val="FFFFFF"/>
      </a:lt1>
      <a:dk2>
        <a:srgbClr val="747678"/>
      </a:dk2>
      <a:lt2>
        <a:srgbClr val="808080"/>
      </a:lt2>
      <a:accent1>
        <a:srgbClr val="005293"/>
      </a:accent1>
      <a:accent2>
        <a:srgbClr val="00B9E4"/>
      </a:accent2>
      <a:accent3>
        <a:srgbClr val="FFFFFF"/>
      </a:accent3>
      <a:accent4>
        <a:srgbClr val="000000"/>
      </a:accent4>
      <a:accent5>
        <a:srgbClr val="AAB3C8"/>
      </a:accent5>
      <a:accent6>
        <a:srgbClr val="00A7CF"/>
      </a:accent6>
      <a:hlink>
        <a:srgbClr val="FCD900"/>
      </a:hlink>
      <a:folHlink>
        <a:srgbClr val="EF4E23"/>
      </a:folHlink>
    </a:clrScheme>
    <a:fontScheme name="1_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11173</TotalTime>
  <Words>1187</Words>
  <Application>Microsoft Office PowerPoint</Application>
  <PresentationFormat>Affichage à l'écran (4:3)</PresentationFormat>
  <Paragraphs>383</Paragraphs>
  <Slides>35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Times New Roman</vt:lpstr>
      <vt:lpstr>Wingdings</vt:lpstr>
      <vt:lpstr>Aharoni</vt:lpstr>
      <vt:lpstr>Calibri</vt:lpstr>
      <vt:lpstr>Template A</vt:lpstr>
      <vt:lpstr>1_Template A</vt:lpstr>
      <vt:lpstr>Module de récupération de chaleur  Approche de la concurrence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Étude- Hypermarché</vt:lpstr>
      <vt:lpstr>Étude- Hypermarché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Company>Ingersoll 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Coporate Presentation</dc:title>
  <dc:creator>Marketing Communications - Trane</dc:creator>
  <cp:lastModifiedBy>Tisserand Philippe</cp:lastModifiedBy>
  <cp:revision>687</cp:revision>
  <cp:lastPrinted>2011-05-31T10:02:03Z</cp:lastPrinted>
  <dcterms:created xsi:type="dcterms:W3CDTF">2007-09-11T07:35:39Z</dcterms:created>
  <dcterms:modified xsi:type="dcterms:W3CDTF">2011-09-26T09:21:50Z</dcterms:modified>
</cp:coreProperties>
</file>