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39"/>
  </p:notesMasterIdLst>
  <p:handoutMasterIdLst>
    <p:handoutMasterId r:id="rId40"/>
  </p:handoutMasterIdLst>
  <p:sldIdLst>
    <p:sldId id="256" r:id="rId3"/>
    <p:sldId id="336" r:id="rId4"/>
    <p:sldId id="337" r:id="rId5"/>
    <p:sldId id="338" r:id="rId6"/>
    <p:sldId id="339" r:id="rId7"/>
    <p:sldId id="347" r:id="rId8"/>
    <p:sldId id="348" r:id="rId9"/>
    <p:sldId id="349" r:id="rId10"/>
    <p:sldId id="315" r:id="rId11"/>
    <p:sldId id="316" r:id="rId12"/>
    <p:sldId id="317" r:id="rId13"/>
    <p:sldId id="318" r:id="rId14"/>
    <p:sldId id="319" r:id="rId15"/>
    <p:sldId id="330" r:id="rId16"/>
    <p:sldId id="320" r:id="rId17"/>
    <p:sldId id="321" r:id="rId18"/>
    <p:sldId id="326" r:id="rId19"/>
    <p:sldId id="327" r:id="rId20"/>
    <p:sldId id="332" r:id="rId21"/>
    <p:sldId id="329" r:id="rId22"/>
    <p:sldId id="331" r:id="rId23"/>
    <p:sldId id="333" r:id="rId24"/>
    <p:sldId id="322" r:id="rId25"/>
    <p:sldId id="323" r:id="rId26"/>
    <p:sldId id="324" r:id="rId27"/>
    <p:sldId id="325" r:id="rId28"/>
    <p:sldId id="340" r:id="rId29"/>
    <p:sldId id="335" r:id="rId30"/>
    <p:sldId id="328" r:id="rId31"/>
    <p:sldId id="350" r:id="rId32"/>
    <p:sldId id="341" r:id="rId33"/>
    <p:sldId id="342" r:id="rId34"/>
    <p:sldId id="343" r:id="rId35"/>
    <p:sldId id="344" r:id="rId36"/>
    <p:sldId id="345" r:id="rId37"/>
    <p:sldId id="346" r:id="rId38"/>
  </p:sldIdLst>
  <p:sldSz cx="9144000" cy="6858000" type="screen4x3"/>
  <p:notesSz cx="7010400" cy="92964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C698A"/>
    <a:srgbClr val="747678"/>
    <a:srgbClr val="EAEAEA"/>
    <a:srgbClr val="E4E4E4"/>
    <a:srgbClr val="D3D3D3"/>
    <a:srgbClr val="DEDEDE"/>
    <a:srgbClr val="D5D5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4" autoAdjust="0"/>
    <p:restoredTop sz="96828" autoAdjust="0"/>
  </p:normalViewPr>
  <p:slideViewPr>
    <p:cSldViewPr>
      <p:cViewPr varScale="1">
        <p:scale>
          <a:sx n="98" d="100"/>
          <a:sy n="98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02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EC34448-B216-4D95-931A-748B84D993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42BD097-E964-48A7-AA9C-B76A7168E2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22B6-BA4E-4F51-957F-A318DCB73C8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CD3E7-5BA3-4A8D-9193-81599DAB56E3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BAA1D-BEA5-49A0-91AE-BFC7B0FBE055}" type="slidenum">
              <a:rPr lang="fr-FR" smtClean="0"/>
              <a:pPr/>
              <a:t>33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48EBB-3CDF-4F41-B587-B913D5F24CE6}" type="slidenum">
              <a:rPr lang="fr-FR" smtClean="0"/>
              <a:pPr/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BF03B-624B-4EFB-9D49-9365EEB5151A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C7BCF-F298-4206-8F43-33312B9F4173}" type="slidenum">
              <a:rPr lang="fr-FR" smtClean="0"/>
              <a:pPr/>
              <a:t>36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e_ppt_main_a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250825" y="476250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4400" b="1" smtClean="0">
                <a:solidFill>
                  <a:schemeClr val="bg1"/>
                </a:solidFill>
              </a:rPr>
              <a:t>Trane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190750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76550"/>
            <a:ext cx="7772400" cy="457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e_ppt_typ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419100" y="6438900"/>
            <a:ext cx="2987675" cy="336550"/>
            <a:chOff x="1080" y="4056"/>
            <a:chExt cx="1882" cy="212"/>
          </a:xfrm>
        </p:grpSpPr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1536" y="4056"/>
              <a:ext cx="14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747678"/>
                  </a:solidFill>
                </a:rPr>
                <a:t>Insert Footer</a:t>
              </a:r>
            </a:p>
          </p:txBody>
        </p:sp>
        <p:sp>
          <p:nvSpPr>
            <p:cNvPr id="1035" name="Text Box 7"/>
            <p:cNvSpPr txBox="1">
              <a:spLocks noChangeArrowheads="1"/>
            </p:cNvSpPr>
            <p:nvPr/>
          </p:nvSpPr>
          <p:spPr bwMode="auto">
            <a:xfrm>
              <a:off x="1080" y="4056"/>
              <a:ext cx="4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fld id="{86FA896D-BE98-48D9-B532-02C4FF2A60FB}" type="slidenum">
                <a:rPr lang="en-US" sz="1600" b="1" smtClean="0">
                  <a:solidFill>
                    <a:schemeClr val="folHlink"/>
                  </a:solidFill>
                </a:rPr>
                <a:pPr algn="r" eaLnBrk="1" hangingPunct="1">
                  <a:defRPr/>
                </a:pPr>
                <a:t>‹N°›</a:t>
              </a:fld>
              <a:endParaRPr lang="en-US" sz="1600" b="1" smtClean="0">
                <a:solidFill>
                  <a:schemeClr val="accent2"/>
                </a:solidFill>
              </a:endParaRPr>
            </a:p>
          </p:txBody>
        </p:sp>
        <p:sp>
          <p:nvSpPr>
            <p:cNvPr id="1036" name="Line 8"/>
            <p:cNvSpPr>
              <a:spLocks noChangeShapeType="1"/>
            </p:cNvSpPr>
            <p:nvPr/>
          </p:nvSpPr>
          <p:spPr bwMode="auto">
            <a:xfrm>
              <a:off x="1536" y="4092"/>
              <a:ext cx="0" cy="144"/>
            </a:xfrm>
            <a:prstGeom prst="line">
              <a:avLst/>
            </a:prstGeom>
            <a:noFill/>
            <a:ln w="38100">
              <a:solidFill>
                <a:srgbClr val="7476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7650" y="1676400"/>
            <a:ext cx="5314950" cy="45624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295400"/>
          </a:xfrm>
          <a:prstGeom prst="rect">
            <a:avLst/>
          </a:prstGeom>
          <a:solidFill>
            <a:srgbClr val="F03C1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1" descr="Trane_Under_transparen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5010150"/>
            <a:ext cx="2819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2"/>
          <p:cNvSpPr txBox="1">
            <a:spLocks noChangeArrowheads="1"/>
          </p:cNvSpPr>
          <p:nvPr userDrawn="1"/>
        </p:nvSpPr>
        <p:spPr bwMode="auto">
          <a:xfrm>
            <a:off x="250825" y="476250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4400" b="1" smtClean="0">
                <a:solidFill>
                  <a:schemeClr val="bg1"/>
                </a:solidFill>
              </a:rPr>
              <a:t>Trane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 spd="med">
    <p:fade thruBlk="1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e_ppt_typic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19100" y="6438900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EE90A6A-9EB8-4B05-B374-BD96797DD6C0}" type="slidenum">
              <a:rPr lang="en-US" sz="1600" b="1" smtClean="0">
                <a:solidFill>
                  <a:schemeClr val="folHlink"/>
                </a:solidFill>
              </a:rPr>
              <a:pPr algn="r" eaLnBrk="1" hangingPunct="1">
                <a:defRPr/>
              </a:pPr>
              <a:t>‹N°›</a:t>
            </a:fld>
            <a:endParaRPr lang="en-US" sz="1600" b="1" smtClean="0">
              <a:solidFill>
                <a:schemeClr val="accent2"/>
              </a:solidFill>
            </a:endParaRP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1143000" y="6496050"/>
            <a:ext cx="0" cy="228600"/>
          </a:xfrm>
          <a:prstGeom prst="line">
            <a:avLst/>
          </a:prstGeom>
          <a:noFill/>
          <a:ln w="38100">
            <a:solidFill>
              <a:srgbClr val="74767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1"/>
          <p:cNvSpPr txBox="1">
            <a:spLocks noChangeArrowheads="1"/>
          </p:cNvSpPr>
          <p:nvPr userDrawn="1"/>
        </p:nvSpPr>
        <p:spPr bwMode="auto">
          <a:xfrm>
            <a:off x="7937500" y="6721475"/>
            <a:ext cx="11699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600" dirty="0" smtClean="0">
                <a:solidFill>
                  <a:srgbClr val="4F5C69"/>
                </a:solidFill>
              </a:rPr>
              <a:t>© 2011 Trane</a:t>
            </a:r>
            <a:r>
              <a:rPr lang="en-US" sz="400" dirty="0" smtClean="0">
                <a:solidFill>
                  <a:srgbClr val="4F5C69"/>
                </a:solidFill>
              </a:rPr>
              <a:t>  </a:t>
            </a:r>
            <a:r>
              <a:rPr lang="en-US" sz="500" dirty="0" smtClean="0">
                <a:solidFill>
                  <a:srgbClr val="4F5C69"/>
                </a:solidFill>
              </a:rPr>
              <a:t>-</a:t>
            </a:r>
            <a:r>
              <a:rPr lang="en-US" sz="400" dirty="0" smtClean="0">
                <a:solidFill>
                  <a:srgbClr val="4F5C69"/>
                </a:solidFill>
              </a:rPr>
              <a:t>  </a:t>
            </a:r>
            <a:r>
              <a:rPr lang="en-US" sz="600" dirty="0" smtClean="0">
                <a:solidFill>
                  <a:srgbClr val="4F5C69"/>
                </a:solidFill>
              </a:rPr>
              <a:t>All rights reserved</a:t>
            </a:r>
          </a:p>
        </p:txBody>
      </p:sp>
      <p:sp>
        <p:nvSpPr>
          <p:cNvPr id="2056" name="Text Box 12"/>
          <p:cNvSpPr txBox="1">
            <a:spLocks noChangeArrowheads="1"/>
          </p:cNvSpPr>
          <p:nvPr userDrawn="1"/>
        </p:nvSpPr>
        <p:spPr bwMode="auto">
          <a:xfrm>
            <a:off x="6804025" y="6721475"/>
            <a:ext cx="10906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fr-FR" sz="600" dirty="0" smtClean="0">
                <a:solidFill>
                  <a:srgbClr val="4F5C69"/>
                </a:solidFill>
              </a:rPr>
              <a:t>                                           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wmf"/><Relationship Id="rId11" Type="http://schemas.openxmlformats.org/officeDocument/2006/relationships/image" Target="../media/image31.jpeg"/><Relationship Id="rId5" Type="http://schemas.openxmlformats.org/officeDocument/2006/relationships/image" Target="../media/image25.wmf"/><Relationship Id="rId15" Type="http://schemas.openxmlformats.org/officeDocument/2006/relationships/image" Target="../media/image35.jpeg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7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9.jpeg"/><Relationship Id="rId10" Type="http://schemas.openxmlformats.org/officeDocument/2006/relationships/image" Target="../media/image36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98688"/>
            <a:ext cx="7273925" cy="509587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Heat recovery </a:t>
            </a:r>
            <a:r>
              <a:rPr lang="en-US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feature</a:t>
            </a:r>
            <a:br>
              <a:rPr lang="en-US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Competitive 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approach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61950"/>
            <a:ext cx="6492875" cy="565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Case study - Hypermarket</a:t>
            </a:r>
          </a:p>
        </p:txBody>
      </p:sp>
      <p:pic>
        <p:nvPicPr>
          <p:cNvPr id="13315" name="Picture 13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928938"/>
            <a:ext cx="24479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822450" y="1703388"/>
            <a:ext cx="1309688" cy="1158875"/>
            <a:chOff x="476" y="618"/>
            <a:chExt cx="1179" cy="1043"/>
          </a:xfrm>
        </p:grpSpPr>
        <p:pic>
          <p:nvPicPr>
            <p:cNvPr id="13344" name="Picture 4" descr="j040617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663"/>
              <a:ext cx="84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Oval 5"/>
            <p:cNvSpPr>
              <a:spLocks noChangeArrowheads="1"/>
            </p:cNvSpPr>
            <p:nvPr/>
          </p:nvSpPr>
          <p:spPr bwMode="auto">
            <a:xfrm>
              <a:off x="476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"/>
          <p:cNvGrpSpPr>
            <a:grpSpLocks noChangeAspect="1"/>
          </p:cNvGrpSpPr>
          <p:nvPr/>
        </p:nvGrpSpPr>
        <p:grpSpPr bwMode="auto">
          <a:xfrm>
            <a:off x="5364163" y="1703388"/>
            <a:ext cx="1309687" cy="1158875"/>
            <a:chOff x="3561" y="618"/>
            <a:chExt cx="1179" cy="1043"/>
          </a:xfrm>
        </p:grpSpPr>
        <p:pic>
          <p:nvPicPr>
            <p:cNvPr id="13342" name="Picture 7" descr="j0293832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754"/>
              <a:ext cx="86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3" name="Oval 8"/>
            <p:cNvSpPr>
              <a:spLocks noChangeArrowheads="1"/>
            </p:cNvSpPr>
            <p:nvPr/>
          </p:nvSpPr>
          <p:spPr bwMode="auto">
            <a:xfrm>
              <a:off x="3561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5508625" y="4589463"/>
            <a:ext cx="1309688" cy="1160462"/>
            <a:chOff x="3742" y="2931"/>
            <a:chExt cx="1179" cy="1043"/>
          </a:xfrm>
        </p:grpSpPr>
        <p:grpSp>
          <p:nvGrpSpPr>
            <p:cNvPr id="13334" name="Group 10"/>
            <p:cNvGrpSpPr>
              <a:grpSpLocks/>
            </p:cNvGrpSpPr>
            <p:nvPr/>
          </p:nvGrpSpPr>
          <p:grpSpPr bwMode="auto">
            <a:xfrm>
              <a:off x="3823" y="2976"/>
              <a:ext cx="1007" cy="970"/>
              <a:chOff x="3778" y="2980"/>
              <a:chExt cx="1077" cy="966"/>
            </a:xfrm>
          </p:grpSpPr>
          <p:pic>
            <p:nvPicPr>
              <p:cNvPr id="13336" name="Picture 11" descr="j0370714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8" y="3158"/>
                <a:ext cx="387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12" descr="j0391106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86" y="2980"/>
                <a:ext cx="35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13" descr="j0155657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68" y="3612"/>
                <a:ext cx="36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14" descr="j0396952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122" y="3612"/>
                <a:ext cx="39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0" name="Picture 15" descr="j0391098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78" y="3218"/>
                <a:ext cx="463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1" name="Picture 16" descr="j0155615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161" y="3230"/>
                <a:ext cx="39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35" name="Oval 17"/>
            <p:cNvSpPr>
              <a:spLocks noChangeArrowheads="1"/>
            </p:cNvSpPr>
            <p:nvPr/>
          </p:nvSpPr>
          <p:spPr bwMode="auto">
            <a:xfrm>
              <a:off x="3742" y="2931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/>
        </p:nvGrpSpPr>
        <p:grpSpPr bwMode="auto">
          <a:xfrm>
            <a:off x="1838325" y="4589463"/>
            <a:ext cx="1309688" cy="1160462"/>
            <a:chOff x="385" y="2795"/>
            <a:chExt cx="1179" cy="1043"/>
          </a:xfrm>
        </p:grpSpPr>
        <p:pic>
          <p:nvPicPr>
            <p:cNvPr id="13332" name="Picture 19" descr="fresh air window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2931"/>
              <a:ext cx="86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Oval 20"/>
            <p:cNvSpPr>
              <a:spLocks noChangeArrowheads="1"/>
            </p:cNvSpPr>
            <p:nvPr/>
          </p:nvSpPr>
          <p:spPr bwMode="auto">
            <a:xfrm>
              <a:off x="385" y="2795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1"/>
          <p:cNvGrpSpPr>
            <a:grpSpLocks noChangeAspect="1"/>
          </p:cNvGrpSpPr>
          <p:nvPr/>
        </p:nvGrpSpPr>
        <p:grpSpPr bwMode="auto">
          <a:xfrm>
            <a:off x="1101725" y="3159125"/>
            <a:ext cx="1309688" cy="1158875"/>
            <a:chOff x="158" y="1706"/>
            <a:chExt cx="1179" cy="1043"/>
          </a:xfrm>
        </p:grpSpPr>
        <p:pic>
          <p:nvPicPr>
            <p:cNvPr id="13330" name="Picture 22" descr="j0404041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5" y="1934"/>
              <a:ext cx="46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Oval 23"/>
            <p:cNvSpPr>
              <a:spLocks noChangeArrowheads="1"/>
            </p:cNvSpPr>
            <p:nvPr/>
          </p:nvSpPr>
          <p:spPr bwMode="auto">
            <a:xfrm>
              <a:off x="158" y="1706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4"/>
          <p:cNvGrpSpPr>
            <a:grpSpLocks noChangeAspect="1"/>
          </p:cNvGrpSpPr>
          <p:nvPr/>
        </p:nvGrpSpPr>
        <p:grpSpPr bwMode="auto">
          <a:xfrm>
            <a:off x="6015038" y="3159125"/>
            <a:ext cx="1309687" cy="1158875"/>
            <a:chOff x="4105" y="1752"/>
            <a:chExt cx="1179" cy="1043"/>
          </a:xfrm>
        </p:grpSpPr>
        <p:pic>
          <p:nvPicPr>
            <p:cNvPr id="13328" name="Picture 25" descr="j0403885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68" y="2024"/>
              <a:ext cx="48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Oval 26"/>
            <p:cNvSpPr>
              <a:spLocks noChangeArrowheads="1"/>
            </p:cNvSpPr>
            <p:nvPr/>
          </p:nvSpPr>
          <p:spPr bwMode="auto">
            <a:xfrm>
              <a:off x="4105" y="1752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7"/>
          <p:cNvGrpSpPr>
            <a:grpSpLocks noChangeAspect="1"/>
          </p:cNvGrpSpPr>
          <p:nvPr/>
        </p:nvGrpSpPr>
        <p:grpSpPr bwMode="auto">
          <a:xfrm>
            <a:off x="3730625" y="1144588"/>
            <a:ext cx="1309688" cy="1158875"/>
            <a:chOff x="2109" y="119"/>
            <a:chExt cx="1179" cy="1043"/>
          </a:xfrm>
        </p:grpSpPr>
        <p:sp>
          <p:nvSpPr>
            <p:cNvPr id="13326" name="Oval 28"/>
            <p:cNvSpPr>
              <a:spLocks noChangeArrowheads="1"/>
            </p:cNvSpPr>
            <p:nvPr/>
          </p:nvSpPr>
          <p:spPr bwMode="auto">
            <a:xfrm>
              <a:off x="2109" y="119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7" name="Picture 29" descr="Dysplay case 1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6" y="210"/>
              <a:ext cx="7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0"/>
          <p:cNvGrpSpPr>
            <a:grpSpLocks noChangeAspect="1"/>
          </p:cNvGrpSpPr>
          <p:nvPr/>
        </p:nvGrpSpPr>
        <p:grpSpPr bwMode="auto">
          <a:xfrm>
            <a:off x="3730625" y="5078413"/>
            <a:ext cx="1309688" cy="1158875"/>
            <a:chOff x="2290" y="3113"/>
            <a:chExt cx="1179" cy="1043"/>
          </a:xfrm>
        </p:grpSpPr>
        <p:sp>
          <p:nvSpPr>
            <p:cNvPr id="13324" name="Oval 31"/>
            <p:cNvSpPr>
              <a:spLocks noChangeArrowheads="1"/>
            </p:cNvSpPr>
            <p:nvPr/>
          </p:nvSpPr>
          <p:spPr bwMode="auto">
            <a:xfrm>
              <a:off x="2290" y="3113"/>
              <a:ext cx="1179" cy="10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5" name="Picture 32" descr="Customer with shopping car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496" y="3249"/>
              <a:ext cx="77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547813" y="2897188"/>
            <a:ext cx="647700" cy="576262"/>
            <a:chOff x="476" y="618"/>
            <a:chExt cx="1179" cy="1043"/>
          </a:xfrm>
        </p:grpSpPr>
        <p:pic>
          <p:nvPicPr>
            <p:cNvPr id="14379" name="Picture 5" descr="j0406172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663"/>
              <a:ext cx="84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0" name="Oval 6"/>
            <p:cNvSpPr>
              <a:spLocks noChangeArrowheads="1"/>
            </p:cNvSpPr>
            <p:nvPr/>
          </p:nvSpPr>
          <p:spPr bwMode="auto">
            <a:xfrm>
              <a:off x="476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1547813" y="981075"/>
            <a:ext cx="647700" cy="576263"/>
            <a:chOff x="3561" y="618"/>
            <a:chExt cx="1179" cy="1043"/>
          </a:xfrm>
        </p:grpSpPr>
        <p:pic>
          <p:nvPicPr>
            <p:cNvPr id="14377" name="Picture 14" descr="j0293832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754"/>
              <a:ext cx="86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8" name="Oval 15"/>
            <p:cNvSpPr>
              <a:spLocks noChangeArrowheads="1"/>
            </p:cNvSpPr>
            <p:nvPr/>
          </p:nvSpPr>
          <p:spPr bwMode="auto">
            <a:xfrm>
              <a:off x="3561" y="618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19"/>
          <p:cNvGrpSpPr>
            <a:grpSpLocks/>
          </p:cNvGrpSpPr>
          <p:nvPr/>
        </p:nvGrpSpPr>
        <p:grpSpPr bwMode="auto">
          <a:xfrm>
            <a:off x="1547813" y="5526088"/>
            <a:ext cx="647700" cy="576262"/>
            <a:chOff x="3742" y="2931"/>
            <a:chExt cx="1179" cy="1043"/>
          </a:xfrm>
        </p:grpSpPr>
        <p:grpSp>
          <p:nvGrpSpPr>
            <p:cNvPr id="14369" name="Group 20"/>
            <p:cNvGrpSpPr>
              <a:grpSpLocks/>
            </p:cNvGrpSpPr>
            <p:nvPr/>
          </p:nvGrpSpPr>
          <p:grpSpPr bwMode="auto">
            <a:xfrm>
              <a:off x="3823" y="2976"/>
              <a:ext cx="1007" cy="970"/>
              <a:chOff x="3778" y="2980"/>
              <a:chExt cx="1077" cy="966"/>
            </a:xfrm>
          </p:grpSpPr>
          <p:pic>
            <p:nvPicPr>
              <p:cNvPr id="14371" name="Picture 21" descr="j0370714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8" y="3158"/>
                <a:ext cx="387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2" name="Picture 22" descr="j0391106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86" y="2980"/>
                <a:ext cx="35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3" name="Picture 23" descr="j0155657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68" y="3612"/>
                <a:ext cx="36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4" name="Picture 24" descr="j0396952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22" y="3612"/>
                <a:ext cx="39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5" name="Picture 25" descr="j0391098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778" y="3218"/>
                <a:ext cx="463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6" name="Picture 26" descr="j0155615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61" y="3230"/>
                <a:ext cx="397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70" name="Oval 27"/>
            <p:cNvSpPr>
              <a:spLocks noChangeArrowheads="1"/>
            </p:cNvSpPr>
            <p:nvPr/>
          </p:nvSpPr>
          <p:spPr bwMode="auto">
            <a:xfrm>
              <a:off x="3742" y="2931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1" name="Group 28"/>
          <p:cNvGrpSpPr>
            <a:grpSpLocks/>
          </p:cNvGrpSpPr>
          <p:nvPr/>
        </p:nvGrpSpPr>
        <p:grpSpPr bwMode="auto">
          <a:xfrm>
            <a:off x="1547813" y="4248150"/>
            <a:ext cx="647700" cy="576263"/>
            <a:chOff x="385" y="2795"/>
            <a:chExt cx="1179" cy="1043"/>
          </a:xfrm>
        </p:grpSpPr>
        <p:pic>
          <p:nvPicPr>
            <p:cNvPr id="14367" name="Picture 29" descr="fresh air window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2931"/>
              <a:ext cx="862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Oval 30"/>
            <p:cNvSpPr>
              <a:spLocks noChangeArrowheads="1"/>
            </p:cNvSpPr>
            <p:nvPr/>
          </p:nvSpPr>
          <p:spPr bwMode="auto">
            <a:xfrm>
              <a:off x="385" y="2795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1546225" y="4886325"/>
            <a:ext cx="647700" cy="576263"/>
            <a:chOff x="158" y="1706"/>
            <a:chExt cx="1179" cy="1043"/>
          </a:xfrm>
        </p:grpSpPr>
        <p:pic>
          <p:nvPicPr>
            <p:cNvPr id="14365" name="Picture 32" descr="j0404041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5" y="1934"/>
              <a:ext cx="46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Oval 33"/>
            <p:cNvSpPr>
              <a:spLocks noChangeArrowheads="1"/>
            </p:cNvSpPr>
            <p:nvPr/>
          </p:nvSpPr>
          <p:spPr bwMode="auto">
            <a:xfrm>
              <a:off x="158" y="1706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34"/>
          <p:cNvGrpSpPr>
            <a:grpSpLocks/>
          </p:cNvGrpSpPr>
          <p:nvPr/>
        </p:nvGrpSpPr>
        <p:grpSpPr bwMode="auto">
          <a:xfrm>
            <a:off x="1546225" y="1619250"/>
            <a:ext cx="647700" cy="576263"/>
            <a:chOff x="4105" y="1752"/>
            <a:chExt cx="1179" cy="1043"/>
          </a:xfrm>
        </p:grpSpPr>
        <p:pic>
          <p:nvPicPr>
            <p:cNvPr id="14363" name="Picture 35" descr="j0403885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68" y="2024"/>
              <a:ext cx="481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Oval 36"/>
            <p:cNvSpPr>
              <a:spLocks noChangeArrowheads="1"/>
            </p:cNvSpPr>
            <p:nvPr/>
          </p:nvSpPr>
          <p:spPr bwMode="auto">
            <a:xfrm>
              <a:off x="4105" y="1752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0"/>
          <p:cNvGrpSpPr>
            <a:grpSpLocks/>
          </p:cNvGrpSpPr>
          <p:nvPr/>
        </p:nvGrpSpPr>
        <p:grpSpPr bwMode="auto">
          <a:xfrm>
            <a:off x="1546225" y="2259013"/>
            <a:ext cx="649288" cy="576262"/>
            <a:chOff x="1292" y="1026"/>
            <a:chExt cx="2586" cy="2268"/>
          </a:xfrm>
        </p:grpSpPr>
        <p:pic>
          <p:nvPicPr>
            <p:cNvPr id="14361" name="Picture 38" descr="j0343731"/>
            <p:cNvPicPr>
              <a:picLocks noChangeAspect="1" noChangeArrowheads="1"/>
            </p:cNvPicPr>
            <p:nvPr/>
          </p:nvPicPr>
          <p:blipFill>
            <a:blip r:embed="rId13"/>
            <a:srcRect t="27266"/>
            <a:stretch>
              <a:fillRect/>
            </a:stretch>
          </p:blipFill>
          <p:spPr bwMode="auto">
            <a:xfrm>
              <a:off x="1555" y="1208"/>
              <a:ext cx="2051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Oval 39"/>
            <p:cNvSpPr>
              <a:spLocks noChangeArrowheads="1"/>
            </p:cNvSpPr>
            <p:nvPr/>
          </p:nvSpPr>
          <p:spPr bwMode="auto">
            <a:xfrm>
              <a:off x="1292" y="1026"/>
              <a:ext cx="2586" cy="2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47"/>
          <p:cNvSpPr txBox="1">
            <a:spLocks noChangeArrowheads="1"/>
          </p:cNvSpPr>
          <p:nvPr/>
        </p:nvSpPr>
        <p:spPr bwMode="auto">
          <a:xfrm>
            <a:off x="2268538" y="1119188"/>
            <a:ext cx="3024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Madrid weather data</a:t>
            </a:r>
          </a:p>
        </p:txBody>
      </p:sp>
      <p:sp>
        <p:nvSpPr>
          <p:cNvPr id="14346" name="Text Box 49"/>
          <p:cNvSpPr txBox="1">
            <a:spLocks noChangeArrowheads="1"/>
          </p:cNvSpPr>
          <p:nvPr/>
        </p:nvSpPr>
        <p:spPr bwMode="auto">
          <a:xfrm>
            <a:off x="2268538" y="1757363"/>
            <a:ext cx="417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Summer = 25°C / 50% &amp; Winter = 19°C / 50%</a:t>
            </a:r>
          </a:p>
        </p:txBody>
      </p:sp>
      <p:sp>
        <p:nvSpPr>
          <p:cNvPr id="14347" name="Text Box 50"/>
          <p:cNvSpPr txBox="1">
            <a:spLocks noChangeArrowheads="1"/>
          </p:cNvSpPr>
          <p:nvPr/>
        </p:nvSpPr>
        <p:spPr bwMode="auto">
          <a:xfrm>
            <a:off x="2268538" y="2397125"/>
            <a:ext cx="439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Wall = 0,5 W/m²°C &amp; Roof = 0,3 W/m²°C</a:t>
            </a:r>
          </a:p>
        </p:txBody>
      </p:sp>
      <p:sp>
        <p:nvSpPr>
          <p:cNvPr id="14348" name="Text Box 51"/>
          <p:cNvSpPr txBox="1">
            <a:spLocks noChangeArrowheads="1"/>
          </p:cNvSpPr>
          <p:nvPr/>
        </p:nvSpPr>
        <p:spPr bwMode="auto">
          <a:xfrm>
            <a:off x="2268538" y="3036888"/>
            <a:ext cx="417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Sky domes / 5% of roof</a:t>
            </a:r>
          </a:p>
        </p:txBody>
      </p:sp>
      <p:sp>
        <p:nvSpPr>
          <p:cNvPr id="14349" name="Text Box 52"/>
          <p:cNvSpPr txBox="1">
            <a:spLocks noChangeArrowheads="1"/>
          </p:cNvSpPr>
          <p:nvPr/>
        </p:nvSpPr>
        <p:spPr bwMode="auto">
          <a:xfrm>
            <a:off x="2268538" y="3676650"/>
            <a:ext cx="52562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1"/>
              <a:t>10 m² per customer </a:t>
            </a:r>
            <a:r>
              <a:rPr lang="en-US" sz="1400" b="1">
                <a:sym typeface="Wingdings" pitchFamily="2" charset="2"/>
              </a:rPr>
              <a:t> 520 customers</a:t>
            </a:r>
            <a:endParaRPr lang="en-US" sz="1400" b="1"/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1"/>
              <a:t>30 m</a:t>
            </a:r>
            <a:r>
              <a:rPr lang="en-US" sz="1400" b="1" baseline="30000"/>
              <a:t>3</a:t>
            </a:r>
            <a:r>
              <a:rPr lang="en-US" sz="1400" b="1"/>
              <a:t>/h of fresh air per person </a:t>
            </a:r>
            <a:r>
              <a:rPr lang="en-US" sz="1400" b="1">
                <a:sym typeface="Wingdings" pitchFamily="2" charset="2"/>
              </a:rPr>
              <a:t> 15 600 m</a:t>
            </a:r>
            <a:r>
              <a:rPr lang="en-US" sz="1400" b="1" baseline="30000">
                <a:sym typeface="Wingdings" pitchFamily="2" charset="2"/>
              </a:rPr>
              <a:t>3</a:t>
            </a:r>
            <a:r>
              <a:rPr lang="en-US" sz="1400" b="1">
                <a:sym typeface="Wingdings" pitchFamily="2" charset="2"/>
              </a:rPr>
              <a:t>/h </a:t>
            </a:r>
            <a:r>
              <a:rPr lang="en-US" sz="1100" b="1">
                <a:sym typeface="Wingdings" pitchFamily="2" charset="2"/>
              </a:rPr>
              <a:t>(4.3 m</a:t>
            </a:r>
            <a:r>
              <a:rPr lang="en-US" sz="1100" b="1" baseline="30000">
                <a:sym typeface="Wingdings" pitchFamily="2" charset="2"/>
              </a:rPr>
              <a:t>3</a:t>
            </a:r>
            <a:r>
              <a:rPr lang="en-US" sz="1100" b="1">
                <a:sym typeface="Wingdings" pitchFamily="2" charset="2"/>
              </a:rPr>
              <a:t>/s)</a:t>
            </a:r>
            <a:endParaRPr lang="en-US" sz="1100" b="1"/>
          </a:p>
        </p:txBody>
      </p:sp>
      <p:sp>
        <p:nvSpPr>
          <p:cNvPr id="14350" name="Text Box 53"/>
          <p:cNvSpPr txBox="1">
            <a:spLocks noChangeArrowheads="1"/>
          </p:cNvSpPr>
          <p:nvPr/>
        </p:nvSpPr>
        <p:spPr bwMode="auto">
          <a:xfrm>
            <a:off x="2268538" y="4467225"/>
            <a:ext cx="302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0,5 vol. / h</a:t>
            </a:r>
          </a:p>
        </p:txBody>
      </p:sp>
      <p:sp>
        <p:nvSpPr>
          <p:cNvPr id="14351" name="Text Box 54"/>
          <p:cNvSpPr txBox="1">
            <a:spLocks noChangeArrowheads="1"/>
          </p:cNvSpPr>
          <p:nvPr/>
        </p:nvSpPr>
        <p:spPr bwMode="auto">
          <a:xfrm>
            <a:off x="2268538" y="5106988"/>
            <a:ext cx="302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20 W / m²</a:t>
            </a:r>
          </a:p>
        </p:txBody>
      </p:sp>
      <p:sp>
        <p:nvSpPr>
          <p:cNvPr id="14352" name="Text Box 55"/>
          <p:cNvSpPr txBox="1">
            <a:spLocks noChangeArrowheads="1"/>
          </p:cNvSpPr>
          <p:nvPr/>
        </p:nvSpPr>
        <p:spPr bwMode="auto">
          <a:xfrm>
            <a:off x="2268538" y="6308725"/>
            <a:ext cx="4967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Display cases = 80 m of positive &amp; 24 m of negative</a:t>
            </a:r>
          </a:p>
        </p:txBody>
      </p:sp>
      <p:sp>
        <p:nvSpPr>
          <p:cNvPr id="14353" name="Text Box 56"/>
          <p:cNvSpPr txBox="1">
            <a:spLocks noChangeArrowheads="1"/>
          </p:cNvSpPr>
          <p:nvPr/>
        </p:nvSpPr>
        <p:spPr bwMode="auto">
          <a:xfrm>
            <a:off x="2268538" y="5746750"/>
            <a:ext cx="3024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1"/>
              <a:t>2,5 kW</a:t>
            </a:r>
          </a:p>
        </p:txBody>
      </p:sp>
      <p:grpSp>
        <p:nvGrpSpPr>
          <p:cNvPr id="14354" name="Group 80"/>
          <p:cNvGrpSpPr>
            <a:grpSpLocks/>
          </p:cNvGrpSpPr>
          <p:nvPr/>
        </p:nvGrpSpPr>
        <p:grpSpPr bwMode="auto">
          <a:xfrm>
            <a:off x="1547813" y="6165850"/>
            <a:ext cx="647700" cy="576263"/>
            <a:chOff x="2109" y="119"/>
            <a:chExt cx="1179" cy="1043"/>
          </a:xfrm>
        </p:grpSpPr>
        <p:sp>
          <p:nvSpPr>
            <p:cNvPr id="14359" name="Oval 81"/>
            <p:cNvSpPr>
              <a:spLocks noChangeArrowheads="1"/>
            </p:cNvSpPr>
            <p:nvPr/>
          </p:nvSpPr>
          <p:spPr bwMode="auto">
            <a:xfrm>
              <a:off x="2109" y="119"/>
              <a:ext cx="1179" cy="10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60" name="Picture 82" descr="Dysplay case 1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6" y="210"/>
              <a:ext cx="7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55" name="Group 87"/>
          <p:cNvGrpSpPr>
            <a:grpSpLocks/>
          </p:cNvGrpSpPr>
          <p:nvPr/>
        </p:nvGrpSpPr>
        <p:grpSpPr bwMode="auto">
          <a:xfrm>
            <a:off x="1547813" y="3536950"/>
            <a:ext cx="647700" cy="647700"/>
            <a:chOff x="2290" y="3113"/>
            <a:chExt cx="1179" cy="1043"/>
          </a:xfrm>
        </p:grpSpPr>
        <p:sp>
          <p:nvSpPr>
            <p:cNvPr id="14357" name="Oval 88"/>
            <p:cNvSpPr>
              <a:spLocks noChangeArrowheads="1"/>
            </p:cNvSpPr>
            <p:nvPr/>
          </p:nvSpPr>
          <p:spPr bwMode="auto">
            <a:xfrm>
              <a:off x="2290" y="3113"/>
              <a:ext cx="1179" cy="10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58" name="Picture 89" descr="Customer with shopping cart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2496" y="3249"/>
              <a:ext cx="77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Thermal loads - Criteria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Occupancy Schedule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" y="1052513"/>
            <a:ext cx="84566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Thermal loads - Results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46577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981075"/>
            <a:ext cx="4121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3563938"/>
            <a:ext cx="410686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RITE - Expectations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436813"/>
            <a:ext cx="8734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583113" y="2924175"/>
            <a:ext cx="1439862" cy="217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58763" y="3622675"/>
            <a:ext cx="1671637" cy="215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414" name="Connecteur droit avec flèche 6"/>
          <p:cNvCxnSpPr>
            <a:cxnSpLocks noChangeShapeType="1"/>
            <a:stCxn id="17413" idx="3"/>
          </p:cNvCxnSpPr>
          <p:nvPr/>
        </p:nvCxnSpPr>
        <p:spPr bwMode="auto">
          <a:xfrm>
            <a:off x="1930400" y="3730625"/>
            <a:ext cx="278606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5" name="Connecteur droit avec flèche 7"/>
          <p:cNvCxnSpPr>
            <a:cxnSpLocks noChangeShapeType="1"/>
          </p:cNvCxnSpPr>
          <p:nvPr/>
        </p:nvCxnSpPr>
        <p:spPr bwMode="auto">
          <a:xfrm>
            <a:off x="4932363" y="3141663"/>
            <a:ext cx="0" cy="4445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416" name="Ellipse 10"/>
          <p:cNvSpPr>
            <a:spLocks noChangeArrowheads="1"/>
          </p:cNvSpPr>
          <p:nvPr/>
        </p:nvSpPr>
        <p:spPr bwMode="auto">
          <a:xfrm>
            <a:off x="4765675" y="3609975"/>
            <a:ext cx="360363" cy="250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selection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84213" y="1341438"/>
          <a:ext cx="76327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430"/>
                <a:gridCol w="790279"/>
                <a:gridCol w="2058836"/>
                <a:gridCol w="2371155"/>
              </a:tblGrid>
              <a:tr h="4337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need</a:t>
                      </a:r>
                      <a:endParaRPr lang="en-US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If 5 units</a:t>
                      </a:r>
                      <a:endParaRPr lang="en-US" sz="1800" dirty="0"/>
                    </a:p>
                  </a:txBody>
                  <a:tcPr marL="91438" marR="91438" marT="45717" marB="45717"/>
                </a:tc>
              </a:tr>
              <a:tr h="6060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Cooling capacity (@ 40°C)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372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6060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Heating capacity (@ 0°C)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303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60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Air flow (rotation change)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 flow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/h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77500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15500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ESP return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 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ESP supply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250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</a:t>
                      </a:r>
                      <a:r>
                        <a:rPr lang="en-US" sz="1400" baseline="0" dirty="0" smtClean="0"/>
                        <a:t>. Fresh air rate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  <a:tr h="433727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Heat recovery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</a:t>
                      </a:r>
                      <a:endParaRPr lang="en-US" sz="14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Required</a:t>
                      </a:r>
                      <a:endParaRPr lang="en-US" sz="1400" b="1" dirty="0"/>
                    </a:p>
                  </a:txBody>
                  <a:tcPr marL="91438" marR="91438" marT="45717" marB="45717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selection</a:t>
            </a:r>
          </a:p>
        </p:txBody>
      </p:sp>
      <p:pic>
        <p:nvPicPr>
          <p:cNvPr id="19459" name="Image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6875" y="1557338"/>
            <a:ext cx="1368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9125" y="1489075"/>
            <a:ext cx="10525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22863" y="2176463"/>
            <a:ext cx="20732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4" descr="2687-09-VoyagerII-WKD-300-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2360613"/>
            <a:ext cx="28130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ZoneTexte 4"/>
          <p:cNvSpPr txBox="1">
            <a:spLocks noChangeArrowheads="1"/>
          </p:cNvSpPr>
          <p:nvPr/>
        </p:nvSpPr>
        <p:spPr bwMode="auto">
          <a:xfrm>
            <a:off x="1192213" y="4297363"/>
            <a:ext cx="2192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WKD 290</a:t>
            </a:r>
          </a:p>
          <a:p>
            <a:r>
              <a:rPr lang="en-US" sz="2000" b="1"/>
              <a:t>+ </a:t>
            </a:r>
          </a:p>
          <a:p>
            <a:r>
              <a:rPr lang="en-US" sz="2000" b="1"/>
              <a:t>ERM (plate heat)</a:t>
            </a: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787900" y="4297363"/>
            <a:ext cx="2876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IPF 320</a:t>
            </a:r>
          </a:p>
          <a:p>
            <a:r>
              <a:rPr lang="en-US" sz="2000" b="1"/>
              <a:t>+ </a:t>
            </a:r>
          </a:p>
          <a:p>
            <a:r>
              <a:rPr lang="en-US" sz="2000" b="1"/>
              <a:t>MRC (active recovery)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datasheets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052513"/>
            <a:ext cx="7648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4652963"/>
            <a:ext cx="7600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2924175"/>
            <a:ext cx="7553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795963" y="1328738"/>
            <a:ext cx="576262" cy="460851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datasheets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2205038"/>
            <a:ext cx="7505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268413"/>
            <a:ext cx="7505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2952750"/>
            <a:ext cx="261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3155950" y="2413000"/>
            <a:ext cx="2557463" cy="2936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Fan curves - Supply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63" y="1125538"/>
            <a:ext cx="768826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532" name="Connecteur droit avec flèche 4"/>
          <p:cNvCxnSpPr>
            <a:cxnSpLocks noChangeShapeType="1"/>
          </p:cNvCxnSpPr>
          <p:nvPr/>
        </p:nvCxnSpPr>
        <p:spPr bwMode="auto">
          <a:xfrm flipH="1">
            <a:off x="1703388" y="3644900"/>
            <a:ext cx="3805237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533" name="Connecteur droit avec flèche 2"/>
          <p:cNvCxnSpPr>
            <a:cxnSpLocks noChangeShapeType="1"/>
          </p:cNvCxnSpPr>
          <p:nvPr/>
        </p:nvCxnSpPr>
        <p:spPr bwMode="auto">
          <a:xfrm flipH="1" flipV="1">
            <a:off x="5699125" y="3860800"/>
            <a:ext cx="0" cy="17287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4" name="ZoneTexte 13"/>
          <p:cNvSpPr txBox="1">
            <a:spLocks noChangeArrowheads="1"/>
          </p:cNvSpPr>
          <p:nvPr/>
        </p:nvSpPr>
        <p:spPr bwMode="auto">
          <a:xfrm>
            <a:off x="755650" y="3481388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150 Pa</a:t>
            </a:r>
          </a:p>
        </p:txBody>
      </p:sp>
      <p:sp>
        <p:nvSpPr>
          <p:cNvPr id="22535" name="Ellipse 14"/>
          <p:cNvSpPr>
            <a:spLocks noChangeArrowheads="1"/>
          </p:cNvSpPr>
          <p:nvPr/>
        </p:nvSpPr>
        <p:spPr bwMode="auto">
          <a:xfrm>
            <a:off x="5591175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541588" y="6042025"/>
            <a:ext cx="3902075" cy="339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Total Supply ESP = 250 + 150 = 400 Pa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“Active” recovery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70000"/>
            <a:ext cx="31813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4265613"/>
            <a:ext cx="8829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4922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3276600" y="4448175"/>
            <a:ext cx="2879725" cy="2159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547665" y="5229200"/>
            <a:ext cx="6048672" cy="10156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 smtClean="0"/>
              <a:t>Below 20% of Fresh Air 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 recovery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Less cooling and heating capacities</a:t>
            </a:r>
            <a:endParaRPr lang="en-US" sz="2000" dirty="0" smtClean="0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7235825" y="4656138"/>
            <a:ext cx="1439863" cy="2159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981075"/>
            <a:ext cx="8099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10"/>
          <p:cNvCxnSpPr/>
          <p:nvPr/>
        </p:nvCxnSpPr>
        <p:spPr bwMode="auto">
          <a:xfrm rot="-180000">
            <a:off x="5303838" y="2924175"/>
            <a:ext cx="1008062" cy="7921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56" name="Connecteur droit avec flèche 2"/>
          <p:cNvCxnSpPr>
            <a:cxnSpLocks noChangeShapeType="1"/>
          </p:cNvCxnSpPr>
          <p:nvPr/>
        </p:nvCxnSpPr>
        <p:spPr bwMode="auto">
          <a:xfrm flipV="1">
            <a:off x="5845175" y="3500438"/>
            <a:ext cx="0" cy="208915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57" name="Connecteur droit avec flèche 6"/>
          <p:cNvCxnSpPr>
            <a:cxnSpLocks noChangeShapeType="1"/>
          </p:cNvCxnSpPr>
          <p:nvPr/>
        </p:nvCxnSpPr>
        <p:spPr bwMode="auto">
          <a:xfrm flipH="1">
            <a:off x="1703388" y="3284538"/>
            <a:ext cx="3805237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58" name="Ellipse 7"/>
          <p:cNvSpPr>
            <a:spLocks noChangeArrowheads="1"/>
          </p:cNvSpPr>
          <p:nvPr/>
        </p:nvSpPr>
        <p:spPr bwMode="auto">
          <a:xfrm>
            <a:off x="5724525" y="32131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156325" y="3141663"/>
            <a:ext cx="663575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6 kW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Fan curves - Supply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52513"/>
            <a:ext cx="74993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Ellipse 6"/>
          <p:cNvSpPr>
            <a:spLocks noChangeArrowheads="1"/>
          </p:cNvSpPr>
          <p:nvPr/>
        </p:nvSpPr>
        <p:spPr bwMode="auto">
          <a:xfrm>
            <a:off x="5591175" y="31527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4580" name="Connecteur droit avec flèche 4"/>
          <p:cNvCxnSpPr>
            <a:cxnSpLocks noChangeShapeType="1"/>
          </p:cNvCxnSpPr>
          <p:nvPr/>
        </p:nvCxnSpPr>
        <p:spPr bwMode="auto">
          <a:xfrm flipH="1">
            <a:off x="1703388" y="3262313"/>
            <a:ext cx="2005012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581" name="Connecteur droit avec flèche 2"/>
          <p:cNvCxnSpPr>
            <a:cxnSpLocks noChangeShapeType="1"/>
          </p:cNvCxnSpPr>
          <p:nvPr/>
        </p:nvCxnSpPr>
        <p:spPr bwMode="auto">
          <a:xfrm flipV="1">
            <a:off x="5713413" y="3417888"/>
            <a:ext cx="0" cy="206375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582" name="Connecteur droit 11"/>
          <p:cNvCxnSpPr>
            <a:cxnSpLocks noChangeShapeType="1"/>
          </p:cNvCxnSpPr>
          <p:nvPr/>
        </p:nvCxnSpPr>
        <p:spPr bwMode="auto">
          <a:xfrm>
            <a:off x="4787900" y="3260725"/>
            <a:ext cx="658813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4583" name="ZoneTexte 13"/>
          <p:cNvSpPr txBox="1">
            <a:spLocks noChangeArrowheads="1"/>
          </p:cNvSpPr>
          <p:nvPr/>
        </p:nvSpPr>
        <p:spPr bwMode="auto">
          <a:xfrm>
            <a:off x="755650" y="310991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120 Pa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52700" y="6042025"/>
            <a:ext cx="3879850" cy="339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Total Return ESP = 100 + 120 = 220 Pa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Fan curves - Return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317625"/>
            <a:ext cx="71723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603" name="Connecteur droit avec flèche 4"/>
          <p:cNvCxnSpPr>
            <a:cxnSpLocks noChangeShapeType="1"/>
          </p:cNvCxnSpPr>
          <p:nvPr/>
        </p:nvCxnSpPr>
        <p:spPr bwMode="auto">
          <a:xfrm>
            <a:off x="1703388" y="3568700"/>
            <a:ext cx="3717925" cy="47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5604" name="Connecteur droit avec flèche 5"/>
          <p:cNvCxnSpPr>
            <a:cxnSpLocks noChangeShapeType="1"/>
          </p:cNvCxnSpPr>
          <p:nvPr/>
        </p:nvCxnSpPr>
        <p:spPr bwMode="auto">
          <a:xfrm flipV="1">
            <a:off x="5602288" y="3705225"/>
            <a:ext cx="0" cy="20288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05" name="ZoneTexte 6"/>
          <p:cNvSpPr txBox="1">
            <a:spLocks noChangeArrowheads="1"/>
          </p:cNvSpPr>
          <p:nvPr/>
        </p:nvSpPr>
        <p:spPr bwMode="auto">
          <a:xfrm>
            <a:off x="827088" y="3409950"/>
            <a:ext cx="792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220 Pa</a:t>
            </a: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5267325" y="3175000"/>
            <a:ext cx="657225" cy="7921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795963" y="3284538"/>
            <a:ext cx="835025" cy="339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3.9 kW</a:t>
            </a:r>
          </a:p>
        </p:txBody>
      </p:sp>
      <p:sp>
        <p:nvSpPr>
          <p:cNvPr id="25608" name="Ellipse 3"/>
          <p:cNvSpPr>
            <a:spLocks noChangeArrowheads="1"/>
          </p:cNvSpPr>
          <p:nvPr/>
        </p:nvSpPr>
        <p:spPr bwMode="auto">
          <a:xfrm>
            <a:off x="5481638" y="34559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Fan curves - Return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Comparison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412875"/>
          <a:ext cx="7785102" cy="418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19" marB="45719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19" marB="4571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9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Cooling capacity (RTU)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Ext = 35°C / 50% </a:t>
                      </a:r>
                    </a:p>
                    <a:p>
                      <a:pPr algn="l"/>
                      <a:r>
                        <a:rPr lang="en-US" sz="1100" dirty="0" err="1" smtClean="0"/>
                        <a:t>Int</a:t>
                      </a:r>
                      <a:r>
                        <a:rPr lang="en-US" sz="1100" dirty="0" smtClean="0"/>
                        <a:t> = 25°C / 50%</a:t>
                      </a:r>
                      <a:endParaRPr lang="en-US" sz="1100" dirty="0"/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82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72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Cooling capacity (HRM)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en-US" sz="1200" b="1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Recovery</a:t>
                      </a:r>
                      <a:r>
                        <a:rPr lang="en-US" sz="1100" b="1" baseline="0" dirty="0" smtClean="0"/>
                        <a:t> efficiency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Temp. ratio</a:t>
                      </a:r>
                      <a:endParaRPr lang="en-US" sz="11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59%</a:t>
                      </a:r>
                      <a:endParaRPr lang="en-US" sz="1200" b="1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Cooling capacity (TOTAL)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9" marB="45719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89</a:t>
                      </a:r>
                      <a:endParaRPr lang="en-US" sz="1400" b="1" dirty="0"/>
                    </a:p>
                  </a:txBody>
                  <a:tcPr marL="91431" marR="91431" marT="45719" marB="45719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89</a:t>
                      </a:r>
                      <a:endParaRPr lang="en-US" sz="14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9" marB="457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Heating capacity (RTU)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Ext = 0°C</a:t>
                      </a:r>
                    </a:p>
                    <a:p>
                      <a:pPr algn="ctr"/>
                      <a:r>
                        <a:rPr lang="en-US" sz="1100" dirty="0" err="1" smtClean="0"/>
                        <a:t>Int</a:t>
                      </a:r>
                      <a:r>
                        <a:rPr lang="en-US" sz="1100" dirty="0" smtClean="0"/>
                        <a:t> = 20°C / 50%</a:t>
                      </a:r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67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66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Heating capacity (RTU</a:t>
                      </a:r>
                      <a:endParaRPr lang="en-US" sz="1100" b="1" dirty="0"/>
                    </a:p>
                  </a:txBody>
                  <a:tcPr marL="91431" marR="91431" marT="45719" marB="45719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</a:t>
                      </a:r>
                      <a:endParaRPr lang="en-US" sz="1200" b="1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9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Recovery</a:t>
                      </a:r>
                      <a:r>
                        <a:rPr lang="en-US" sz="1100" b="1" baseline="0" dirty="0" smtClean="0"/>
                        <a:t> efficiency</a:t>
                      </a:r>
                      <a:endParaRPr lang="en-US" sz="1100" b="1" dirty="0"/>
                    </a:p>
                  </a:txBody>
                  <a:tcPr marL="91431" marR="91431" marT="45719" marB="45719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Temp. ratio</a:t>
                      </a:r>
                      <a:endParaRPr lang="en-US" sz="11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62%</a:t>
                      </a:r>
                      <a:endParaRPr lang="en-US" sz="1200" b="1" dirty="0"/>
                    </a:p>
                  </a:txBody>
                  <a:tcPr marL="91431" marR="9143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Heating capacity (TOTAL)</a:t>
                      </a:r>
                      <a:endParaRPr lang="en-US" sz="1100" b="1" dirty="0"/>
                    </a:p>
                  </a:txBody>
                  <a:tcPr marL="91431" marR="91431" marT="45719" marB="45719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19" marB="45719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80</a:t>
                      </a:r>
                      <a:endParaRPr lang="en-US" sz="1400" b="1" dirty="0"/>
                    </a:p>
                  </a:txBody>
                  <a:tcPr marL="91431" marR="91431" marT="45719" marB="45719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</a:t>
                      </a:r>
                      <a:endParaRPr lang="en-US" sz="1400" b="1" dirty="0"/>
                    </a:p>
                  </a:txBody>
                  <a:tcPr marL="91431" marR="91431" marT="45719" marB="45719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7785102" cy="469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7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11" marB="4571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11" marB="4571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93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Power</a:t>
                      </a:r>
                      <a:r>
                        <a:rPr lang="en-US" sz="1100" b="1" baseline="0" dirty="0" smtClean="0"/>
                        <a:t> abs.</a:t>
                      </a:r>
                      <a:r>
                        <a:rPr lang="en-US" sz="1100" b="1" dirty="0" smtClean="0"/>
                        <a:t> </a:t>
                      </a:r>
                      <a:endParaRPr lang="en-US" sz="11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Cp</a:t>
                      </a:r>
                      <a:r>
                        <a:rPr lang="en-US" sz="1100" baseline="0" dirty="0" smtClean="0"/>
                        <a:t> + cd fans</a:t>
                      </a:r>
                      <a:endParaRPr lang="en-US" sz="110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26.6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31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30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Indoor </a:t>
                      </a:r>
                      <a:r>
                        <a:rPr lang="en-US" sz="1100" baseline="0" dirty="0" smtClean="0"/>
                        <a:t> fan</a:t>
                      </a:r>
                      <a:endParaRPr lang="en-US" sz="11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30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Return / exhaust fan</a:t>
                      </a:r>
                      <a:endParaRPr lang="en-US" sz="11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</a:t>
                      </a:r>
                      <a:r>
                        <a:rPr lang="en-US" sz="1100" b="1" baseline="0" dirty="0" smtClean="0"/>
                        <a:t> power abs. @ 20% FA</a:t>
                      </a:r>
                      <a:endParaRPr lang="en-US" sz="11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31.7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40.9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System</a:t>
                      </a:r>
                      <a:r>
                        <a:rPr lang="en-US" sz="1400" b="1" baseline="0" dirty="0" smtClean="0"/>
                        <a:t> EER 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2.81 </a:t>
                      </a: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</a:rPr>
                        <a:t>(+30%)</a:t>
                      </a:r>
                      <a:endParaRPr lang="en-US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2.18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81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11" marB="4571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774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Power</a:t>
                      </a:r>
                      <a:r>
                        <a:rPr lang="en-US" sz="1100" b="1" baseline="0" dirty="0" smtClean="0"/>
                        <a:t> abs.</a:t>
                      </a:r>
                      <a:r>
                        <a:rPr lang="en-US" sz="1100" b="1" dirty="0" smtClean="0"/>
                        <a:t> </a:t>
                      </a:r>
                      <a:endParaRPr lang="en-US" sz="11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Cp</a:t>
                      </a:r>
                      <a:r>
                        <a:rPr lang="en-US" sz="1100" baseline="0" dirty="0" smtClean="0"/>
                        <a:t> + cd fans</a:t>
                      </a:r>
                      <a:endParaRPr lang="en-US" sz="110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17.8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26.5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02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Indoor </a:t>
                      </a:r>
                      <a:r>
                        <a:rPr lang="en-US" sz="1100" baseline="0" dirty="0" smtClean="0"/>
                        <a:t> fan</a:t>
                      </a:r>
                      <a:endParaRPr lang="en-US" sz="11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02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Return / exhaust fan</a:t>
                      </a:r>
                      <a:endParaRPr lang="en-US" sz="1100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9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</a:t>
                      </a:r>
                      <a:r>
                        <a:rPr lang="en-US" sz="1100" b="1" baseline="0" dirty="0" smtClean="0"/>
                        <a:t> power abs. @ 20% FA</a:t>
                      </a:r>
                      <a:endParaRPr lang="en-US" sz="11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11" marB="45711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22.9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36.4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System</a:t>
                      </a:r>
                      <a:r>
                        <a:rPr lang="en-US" sz="1400" b="1" baseline="0" dirty="0" smtClean="0"/>
                        <a:t> COP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3.49 </a:t>
                      </a: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</a:rPr>
                        <a:t>(+45%)</a:t>
                      </a:r>
                    </a:p>
                  </a:txBody>
                  <a:tcPr marL="91431" marR="91431" marT="45711" marB="45711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2.31</a:t>
                      </a:r>
                      <a:endParaRPr lang="en-US" sz="1400" b="1" dirty="0"/>
                    </a:p>
                  </a:txBody>
                  <a:tcPr marL="91431" marR="91431" marT="45711" marB="45711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Comparison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7785102" cy="397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6"/>
                <a:gridCol w="1543197"/>
                <a:gridCol w="842457"/>
                <a:gridCol w="1799816"/>
                <a:gridCol w="1799816"/>
              </a:tblGrid>
              <a:tr h="658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1" marR="91431" marT="45721" marB="4572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1" marR="91431" marT="45721" marB="4572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5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Power</a:t>
                      </a:r>
                      <a:r>
                        <a:rPr lang="en-US" sz="1100" b="1" baseline="0" dirty="0" smtClean="0"/>
                        <a:t> abs.</a:t>
                      </a:r>
                      <a:r>
                        <a:rPr lang="en-US" sz="1100" b="1" dirty="0" smtClean="0"/>
                        <a:t> </a:t>
                      </a:r>
                    </a:p>
                    <a:p>
                      <a:pPr algn="ctr"/>
                      <a:r>
                        <a:rPr lang="en-US" sz="1100" b="1" dirty="0" smtClean="0"/>
                        <a:t>in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400" b="1" baseline="0" dirty="0" smtClean="0"/>
                        <a:t>free-cooling</a:t>
                      </a:r>
                    </a:p>
                    <a:p>
                      <a:pPr algn="ctr"/>
                      <a:r>
                        <a:rPr lang="en-US" sz="1100" b="1" baseline="0" dirty="0" smtClean="0"/>
                        <a:t>100% FA</a:t>
                      </a:r>
                      <a:endParaRPr lang="en-US" sz="1100" b="1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Cp</a:t>
                      </a:r>
                      <a:r>
                        <a:rPr lang="en-US" sz="1100" baseline="0" dirty="0" smtClean="0"/>
                        <a:t> + cd fans</a:t>
                      </a:r>
                      <a:endParaRPr lang="en-US" sz="11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Indoor </a:t>
                      </a:r>
                      <a:r>
                        <a:rPr lang="en-US" sz="1100" baseline="0" dirty="0" smtClean="0"/>
                        <a:t> fan</a:t>
                      </a:r>
                      <a:endParaRPr lang="en-US" sz="11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5.8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5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Return / exhaust fan</a:t>
                      </a:r>
                      <a:endParaRPr lang="en-US" sz="11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</a:t>
                      </a:r>
                      <a:r>
                        <a:rPr lang="en-US" sz="1100" b="1" baseline="0" dirty="0" smtClean="0"/>
                        <a:t> power abs. in free cooling</a:t>
                      </a:r>
                      <a:endParaRPr lang="en-US" sz="1100" b="1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10.2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9.9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57">
                <a:tc gridSpan="2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1" marR="91431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8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Power</a:t>
                      </a:r>
                      <a:r>
                        <a:rPr lang="en-US" sz="1100" b="1" baseline="0" dirty="0" smtClean="0"/>
                        <a:t> abs.</a:t>
                      </a:r>
                      <a:r>
                        <a:rPr lang="en-US" sz="1100" b="1" dirty="0" smtClean="0"/>
                        <a:t> </a:t>
                      </a:r>
                    </a:p>
                    <a:p>
                      <a:pPr algn="ctr"/>
                      <a:r>
                        <a:rPr lang="en-US" sz="1100" b="1" dirty="0" smtClean="0"/>
                        <a:t>in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400" b="1" baseline="0" dirty="0" smtClean="0"/>
                        <a:t>dead zone</a:t>
                      </a:r>
                    </a:p>
                    <a:p>
                      <a:pPr algn="ctr"/>
                      <a:r>
                        <a:rPr lang="en-US" sz="1100" b="1" baseline="0" dirty="0" smtClean="0"/>
                        <a:t>Max 20% FA</a:t>
                      </a:r>
                      <a:endParaRPr lang="en-US" sz="1100" b="1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Cp</a:t>
                      </a:r>
                      <a:r>
                        <a:rPr lang="en-US" sz="1100" baseline="0" dirty="0" smtClean="0"/>
                        <a:t> + cd fans</a:t>
                      </a:r>
                      <a:endParaRPr lang="en-US" sz="11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4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Indoor </a:t>
                      </a:r>
                      <a:r>
                        <a:rPr lang="en-US" sz="1100" baseline="0" dirty="0" smtClean="0"/>
                        <a:t> fan</a:t>
                      </a:r>
                      <a:endParaRPr lang="en-US" sz="11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4.8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4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Return / exhaust fan</a:t>
                      </a:r>
                      <a:endParaRPr lang="en-US" sz="1100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</a:t>
                      </a:r>
                      <a:endParaRPr lang="en-US" sz="1200" b="1" dirty="0"/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</a:t>
                      </a:r>
                      <a:endParaRPr lang="en-US" sz="12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</a:t>
                      </a:r>
                      <a:r>
                        <a:rPr lang="en-US" sz="1100" b="1" baseline="0" dirty="0" smtClean="0"/>
                        <a:t> power abs. in dead zone</a:t>
                      </a:r>
                      <a:endParaRPr lang="en-US" sz="1100" b="1" dirty="0"/>
                    </a:p>
                  </a:txBody>
                  <a:tcPr marL="91431" marR="91431" marT="45721" marB="4572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kW</a:t>
                      </a:r>
                      <a:endParaRPr lang="en-US" sz="1200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5.1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9.9</a:t>
                      </a:r>
                      <a:endParaRPr lang="en-US" sz="1400" b="1" dirty="0"/>
                    </a:p>
                  </a:txBody>
                  <a:tcPr marL="91431" marR="91431" marT="45721" marB="45721" anchor="ctr"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Comparison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RTU – Annual consumption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55650" y="1179513"/>
          <a:ext cx="8145463" cy="412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16"/>
                <a:gridCol w="864050"/>
                <a:gridCol w="1665489"/>
                <a:gridCol w="1799904"/>
                <a:gridCol w="1799904"/>
              </a:tblGrid>
              <a:tr h="6588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 </a:t>
                      </a:r>
                      <a:endParaRPr lang="en-US" sz="1800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TRANE</a:t>
                      </a:r>
                    </a:p>
                    <a:p>
                      <a:pPr algn="ctr"/>
                      <a:r>
                        <a:rPr lang="en-US" sz="1800" dirty="0" smtClean="0"/>
                        <a:t>WKD 290</a:t>
                      </a:r>
                      <a:endParaRPr lang="en-US" sz="1800" dirty="0"/>
                    </a:p>
                  </a:txBody>
                  <a:tcPr marL="91435" marR="91435" marT="45721" marB="4572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CIAT</a:t>
                      </a:r>
                    </a:p>
                    <a:p>
                      <a:pPr algn="ctr"/>
                      <a:r>
                        <a:rPr lang="en-US" sz="1800" dirty="0" smtClean="0"/>
                        <a:t>IPF 320</a:t>
                      </a:r>
                      <a:endParaRPr lang="en-US" sz="1800" dirty="0"/>
                    </a:p>
                  </a:txBody>
                  <a:tcPr marL="91435" marR="91435" marT="45721" marB="4572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1" marB="4572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Hours in cooling</a:t>
                      </a:r>
                      <a:endParaRPr lang="en-US" sz="11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en-US" sz="1100" dirty="0" smtClean="0"/>
                        <a:t>862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Power cons. (kWh)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27 325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35 256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Hours in heating</a:t>
                      </a:r>
                      <a:endParaRPr lang="en-US" sz="11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en-US" sz="1100" dirty="0" smtClean="0"/>
                        <a:t>1739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Power cons. (kWh)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39 823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63 300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1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Hours in free</a:t>
                      </a:r>
                      <a:r>
                        <a:rPr lang="en-US" sz="1100" b="1" baseline="0" dirty="0" smtClean="0"/>
                        <a:t> cooling</a:t>
                      </a:r>
                      <a:endParaRPr lang="en-US" sz="11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en-US" sz="1100" dirty="0" smtClean="0"/>
                        <a:t>609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Power cons. (kWh)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6 212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6 029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7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Hours</a:t>
                      </a:r>
                      <a:r>
                        <a:rPr lang="en-US" sz="1100" b="1" baseline="0" dirty="0" smtClean="0"/>
                        <a:t> in dead zone</a:t>
                      </a:r>
                      <a:endParaRPr lang="en-US" sz="11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0" algn="r"/>
                      <a:r>
                        <a:rPr lang="en-US" sz="1100" dirty="0" smtClean="0"/>
                        <a:t>938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Power cons. (kWh)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4 784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9 286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Annual</a:t>
                      </a:r>
                      <a:r>
                        <a:rPr lang="en-US" sz="1100" b="1" baseline="0" dirty="0" smtClean="0"/>
                        <a:t> consumption </a:t>
                      </a:r>
                      <a:r>
                        <a:rPr lang="en-US" sz="1100" b="1" i="1" baseline="0" dirty="0" smtClean="0"/>
                        <a:t>(per unit)</a:t>
                      </a:r>
                      <a:endParaRPr lang="en-US" sz="1100" b="1" i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0000" algn="r"/>
                      <a:endParaRPr lang="en-US" sz="1100" dirty="0"/>
                    </a:p>
                  </a:txBody>
                  <a:tcPr anchor="ctr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kWh</a:t>
                      </a:r>
                      <a:r>
                        <a:rPr lang="en-US" sz="1100" baseline="0" dirty="0" smtClean="0"/>
                        <a:t> / Yea</a:t>
                      </a:r>
                      <a:r>
                        <a:rPr lang="en-US" sz="1100" dirty="0" smtClean="0"/>
                        <a:t>r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78 144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113 871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Annual running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cost </a:t>
                      </a:r>
                      <a:r>
                        <a:rPr lang="en-US" sz="1100" b="1" i="1" baseline="0" dirty="0" smtClean="0"/>
                        <a:t>(per unit)</a:t>
                      </a:r>
                      <a:endParaRPr lang="en-US" sz="11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kWh = 0.111 €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8 674 €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12 640 €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77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Annual running cost savings per unit each year 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- 3 966 €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5" marR="91435" marT="45721" marB="45721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Annual carbon footprint </a:t>
                      </a:r>
                      <a:r>
                        <a:rPr lang="en-US" sz="1100" b="1" i="1" baseline="0" dirty="0" smtClean="0"/>
                        <a:t>(in T per unit)</a:t>
                      </a:r>
                      <a:endParaRPr lang="en-US" sz="1800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 kWh = 0.48 kg of CO2</a:t>
                      </a:r>
                      <a:endParaRPr lang="en-US" sz="1100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37,5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54.6</a:t>
                      </a:r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6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Annual carbon savings per unit each year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- 17.1</a:t>
                      </a:r>
                      <a:r>
                        <a:rPr lang="en-US" sz="1400" b="1" baseline="0" dirty="0" smtClean="0"/>
                        <a:t> Tons</a:t>
                      </a:r>
                      <a:endParaRPr lang="en-US" sz="14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435" marR="91435" marT="45721" marB="45721" anchor="ctr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Below 20% Fresh AIR</a:t>
            </a:r>
          </a:p>
        </p:txBody>
      </p:sp>
      <p:sp>
        <p:nvSpPr>
          <p:cNvPr id="30723" name="ZoneTexte 10"/>
          <p:cNvSpPr txBox="1">
            <a:spLocks noChangeArrowheads="1"/>
          </p:cNvSpPr>
          <p:nvPr/>
        </p:nvSpPr>
        <p:spPr bwMode="auto">
          <a:xfrm rot="-5400000">
            <a:off x="602456" y="3131344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Fresh Air</a:t>
            </a:r>
          </a:p>
        </p:txBody>
      </p:sp>
      <p:grpSp>
        <p:nvGrpSpPr>
          <p:cNvPr id="30724" name="Groupe 16"/>
          <p:cNvGrpSpPr>
            <a:grpSpLocks/>
          </p:cNvGrpSpPr>
          <p:nvPr/>
        </p:nvGrpSpPr>
        <p:grpSpPr bwMode="auto">
          <a:xfrm>
            <a:off x="1116013" y="3284538"/>
            <a:ext cx="7632700" cy="2797175"/>
            <a:chOff x="755576" y="3080097"/>
            <a:chExt cx="7632848" cy="2797175"/>
          </a:xfrm>
        </p:grpSpPr>
        <p:cxnSp>
          <p:nvCxnSpPr>
            <p:cNvPr id="30736" name="Connecteur droit avec flèche 6"/>
            <p:cNvCxnSpPr>
              <a:cxnSpLocks noChangeShapeType="1"/>
            </p:cNvCxnSpPr>
            <p:nvPr/>
          </p:nvCxnSpPr>
          <p:spPr bwMode="auto">
            <a:xfrm>
              <a:off x="1250950" y="5445472"/>
              <a:ext cx="5697612" cy="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737" name="Connecteur droit avec flèche 8"/>
            <p:cNvCxnSpPr>
              <a:cxnSpLocks noChangeShapeType="1"/>
            </p:cNvCxnSpPr>
            <p:nvPr/>
          </p:nvCxnSpPr>
          <p:spPr bwMode="auto">
            <a:xfrm flipV="1">
              <a:off x="1266825" y="3080097"/>
              <a:ext cx="0" cy="238442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738" name="ZoneTexte 11"/>
            <p:cNvSpPr txBox="1">
              <a:spLocks noChangeArrowheads="1"/>
            </p:cNvSpPr>
            <p:nvPr/>
          </p:nvSpPr>
          <p:spPr bwMode="auto">
            <a:xfrm>
              <a:off x="6948562" y="5353397"/>
              <a:ext cx="14398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Running time (Year)</a:t>
              </a:r>
            </a:p>
          </p:txBody>
        </p:sp>
        <p:sp>
          <p:nvSpPr>
            <p:cNvPr id="30739" name="ZoneTexte 12"/>
            <p:cNvSpPr txBox="1">
              <a:spLocks noChangeArrowheads="1"/>
            </p:cNvSpPr>
            <p:nvPr/>
          </p:nvSpPr>
          <p:spPr bwMode="auto">
            <a:xfrm>
              <a:off x="835025" y="5301505"/>
              <a:ext cx="5032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0%</a:t>
              </a:r>
            </a:p>
          </p:txBody>
        </p:sp>
        <p:sp>
          <p:nvSpPr>
            <p:cNvPr id="30740" name="ZoneTexte 13"/>
            <p:cNvSpPr txBox="1">
              <a:spLocks noChangeArrowheads="1"/>
            </p:cNvSpPr>
            <p:nvPr/>
          </p:nvSpPr>
          <p:spPr bwMode="auto">
            <a:xfrm>
              <a:off x="1317928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15%</a:t>
              </a:r>
            </a:p>
          </p:txBody>
        </p:sp>
        <p:sp>
          <p:nvSpPr>
            <p:cNvPr id="30741" name="ZoneTexte 15"/>
            <p:cNvSpPr txBox="1">
              <a:spLocks noChangeArrowheads="1"/>
            </p:cNvSpPr>
            <p:nvPr/>
          </p:nvSpPr>
          <p:spPr bwMode="auto">
            <a:xfrm>
              <a:off x="755576" y="3789337"/>
              <a:ext cx="566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20%</a:t>
              </a:r>
            </a:p>
          </p:txBody>
        </p:sp>
        <p:cxnSp>
          <p:nvCxnSpPr>
            <p:cNvPr id="30742" name="Connecteur droit 16"/>
            <p:cNvCxnSpPr>
              <a:cxnSpLocks noChangeShapeType="1"/>
            </p:cNvCxnSpPr>
            <p:nvPr/>
          </p:nvCxnSpPr>
          <p:spPr bwMode="auto">
            <a:xfrm>
              <a:off x="1282210" y="3933056"/>
              <a:ext cx="639763" cy="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43" name="Connecteur droit 38"/>
            <p:cNvCxnSpPr>
              <a:cxnSpLocks noChangeShapeType="1"/>
            </p:cNvCxnSpPr>
            <p:nvPr/>
          </p:nvCxnSpPr>
          <p:spPr bwMode="auto">
            <a:xfrm>
              <a:off x="1906588" y="3933056"/>
              <a:ext cx="2333625" cy="792385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44" name="Connecteur droit 42"/>
            <p:cNvCxnSpPr>
              <a:cxnSpLocks noChangeShapeType="1"/>
            </p:cNvCxnSpPr>
            <p:nvPr/>
          </p:nvCxnSpPr>
          <p:spPr bwMode="auto">
            <a:xfrm>
              <a:off x="4240213" y="4727586"/>
              <a:ext cx="1627931" cy="708742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45" name="Connecteur droit 10"/>
            <p:cNvCxnSpPr>
              <a:cxnSpLocks noChangeShapeType="1"/>
            </p:cNvCxnSpPr>
            <p:nvPr/>
          </p:nvCxnSpPr>
          <p:spPr bwMode="auto">
            <a:xfrm>
              <a:off x="4240213" y="4727586"/>
              <a:ext cx="0" cy="7178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0746" name="Connecteur droit 23"/>
            <p:cNvCxnSpPr>
              <a:cxnSpLocks noChangeShapeType="1"/>
            </p:cNvCxnSpPr>
            <p:nvPr/>
          </p:nvCxnSpPr>
          <p:spPr bwMode="auto">
            <a:xfrm flipH="1">
              <a:off x="1906588" y="3933056"/>
              <a:ext cx="0" cy="150327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30747" name="ZoneTexte 13"/>
            <p:cNvSpPr txBox="1">
              <a:spLocks noChangeArrowheads="1"/>
            </p:cNvSpPr>
            <p:nvPr/>
          </p:nvSpPr>
          <p:spPr bwMode="auto">
            <a:xfrm>
              <a:off x="2699792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60%</a:t>
              </a:r>
            </a:p>
          </p:txBody>
        </p:sp>
        <p:sp>
          <p:nvSpPr>
            <p:cNvPr id="30748" name="ZoneTexte 13"/>
            <p:cNvSpPr txBox="1">
              <a:spLocks noChangeArrowheads="1"/>
            </p:cNvSpPr>
            <p:nvPr/>
          </p:nvSpPr>
          <p:spPr bwMode="auto">
            <a:xfrm>
              <a:off x="4572000" y="5467126"/>
              <a:ext cx="568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25%</a:t>
              </a:r>
            </a:p>
          </p:txBody>
        </p:sp>
        <p:sp>
          <p:nvSpPr>
            <p:cNvPr id="30749" name="ZoneTexte 15"/>
            <p:cNvSpPr txBox="1">
              <a:spLocks noChangeArrowheads="1"/>
            </p:cNvSpPr>
            <p:nvPr/>
          </p:nvSpPr>
          <p:spPr bwMode="auto">
            <a:xfrm>
              <a:off x="755576" y="4509417"/>
              <a:ext cx="566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10%</a:t>
              </a:r>
            </a:p>
          </p:txBody>
        </p:sp>
        <p:cxnSp>
          <p:nvCxnSpPr>
            <p:cNvPr id="30750" name="Connecteur droit 13"/>
            <p:cNvCxnSpPr>
              <a:cxnSpLocks noChangeShapeType="1"/>
            </p:cNvCxnSpPr>
            <p:nvPr/>
          </p:nvCxnSpPr>
          <p:spPr bwMode="auto">
            <a:xfrm flipH="1">
              <a:off x="1319068" y="4725441"/>
              <a:ext cx="29019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30751" name="Ellipse 14"/>
            <p:cNvSpPr>
              <a:spLocks noChangeArrowheads="1"/>
            </p:cNvSpPr>
            <p:nvPr/>
          </p:nvSpPr>
          <p:spPr bwMode="auto">
            <a:xfrm>
              <a:off x="1835696" y="3861345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Ellipse 32"/>
            <p:cNvSpPr>
              <a:spLocks noChangeArrowheads="1"/>
            </p:cNvSpPr>
            <p:nvPr/>
          </p:nvSpPr>
          <p:spPr bwMode="auto">
            <a:xfrm>
              <a:off x="4168205" y="465343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2151063" y="1125538"/>
            <a:ext cx="3600450" cy="2860675"/>
            <a:chOff x="2151784" y="1124744"/>
            <a:chExt cx="3600400" cy="2861940"/>
          </a:xfrm>
        </p:grpSpPr>
        <p:grpSp>
          <p:nvGrpSpPr>
            <p:cNvPr id="30730" name="Groupe 15"/>
            <p:cNvGrpSpPr>
              <a:grpSpLocks/>
            </p:cNvGrpSpPr>
            <p:nvPr/>
          </p:nvGrpSpPr>
          <p:grpSpPr bwMode="auto">
            <a:xfrm>
              <a:off x="2151784" y="1124744"/>
              <a:ext cx="3600400" cy="2454249"/>
              <a:chOff x="4499992" y="986185"/>
              <a:chExt cx="4176464" cy="2803152"/>
            </a:xfrm>
          </p:grpSpPr>
          <p:pic>
            <p:nvPicPr>
              <p:cNvPr id="307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78"/>
              <a:stretch>
                <a:fillRect/>
              </a:stretch>
            </p:blipFill>
            <p:spPr bwMode="auto">
              <a:xfrm>
                <a:off x="4572000" y="1194292"/>
                <a:ext cx="4104456" cy="259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Rectangle 2"/>
              <p:cNvSpPr txBox="1">
                <a:spLocks noChangeArrowheads="1"/>
              </p:cNvSpPr>
              <p:nvPr/>
            </p:nvSpPr>
            <p:spPr>
              <a:xfrm>
                <a:off x="4499992" y="986185"/>
                <a:ext cx="1782547" cy="282982"/>
              </a:xfrm>
              <a:prstGeom prst="rect">
                <a:avLst/>
              </a:prstGeom>
            </p:spPr>
            <p:txBody>
              <a:bodyPr/>
              <a:lstStyle>
                <a:lvl1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itchFamily="2" charset="-79"/>
                    <a:cs typeface="Aharoni" pitchFamily="2" charset="-79"/>
                  </a:rPr>
                  <a:t>Occupancy Schedule</a:t>
                </a:r>
              </a:p>
            </p:txBody>
          </p:sp>
        </p:grpSp>
        <p:sp>
          <p:nvSpPr>
            <p:cNvPr id="36" name="Flèche droite 35"/>
            <p:cNvSpPr/>
            <p:nvPr/>
          </p:nvSpPr>
          <p:spPr bwMode="auto">
            <a:xfrm rot="5400000">
              <a:off x="3813178" y="3630838"/>
              <a:ext cx="339687" cy="37200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151784" y="992186"/>
            <a:ext cx="3888432" cy="2916645"/>
            <a:chOff x="2195736" y="944404"/>
            <a:chExt cx="3888432" cy="2916645"/>
          </a:xfrm>
          <a:solidFill>
            <a:srgbClr val="FF0000"/>
          </a:solidFill>
        </p:grpSpPr>
        <p:grpSp>
          <p:nvGrpSpPr>
            <p:cNvPr id="41" name="Groupe 40"/>
            <p:cNvGrpSpPr/>
            <p:nvPr/>
          </p:nvGrpSpPr>
          <p:grpSpPr>
            <a:xfrm>
              <a:off x="2195736" y="1109304"/>
              <a:ext cx="3672408" cy="2272045"/>
              <a:chOff x="5021263" y="3213100"/>
              <a:chExt cx="3182937" cy="2662238"/>
            </a:xfrm>
            <a:grpFill/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1263" y="3213100"/>
                <a:ext cx="3182937" cy="2662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Image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825" y="3394075"/>
                <a:ext cx="596900" cy="338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9" name="Connecteur droit avec flèche 18"/>
            <p:cNvCxnSpPr/>
            <p:nvPr/>
          </p:nvCxnSpPr>
          <p:spPr bwMode="auto">
            <a:xfrm>
              <a:off x="2339752" y="3861049"/>
              <a:ext cx="3744416" cy="0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2635650" y="1408043"/>
              <a:ext cx="2300162" cy="1372885"/>
            </a:xfrm>
            <a:prstGeom prst="line">
              <a:avLst/>
            </a:prstGeom>
            <a:grpFill/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 rot="7140000">
              <a:off x="2635650" y="1408042"/>
              <a:ext cx="2300162" cy="1372885"/>
            </a:xfrm>
            <a:prstGeom prst="line">
              <a:avLst/>
            </a:prstGeom>
            <a:grpFill/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Explosion 2 5"/>
          <p:cNvSpPr/>
          <p:nvPr/>
        </p:nvSpPr>
        <p:spPr bwMode="auto">
          <a:xfrm>
            <a:off x="5468611" y="3908830"/>
            <a:ext cx="2415758" cy="1534893"/>
          </a:xfrm>
          <a:prstGeom prst="irregularSeal2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Typical Retail 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cs typeface="Calibri" pitchFamily="34" charset="0"/>
              </a:rPr>
              <a:t>Application</a:t>
            </a:r>
          </a:p>
          <a:p>
            <a:pPr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426878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45243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4788" y="1025525"/>
            <a:ext cx="1525587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</a:p>
          <a:p>
            <a:pPr algn="ctr" eaLnBrk="1" hangingPunct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CO2 sensor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00750" y="1025525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WITH </a:t>
            </a:r>
          </a:p>
          <a:p>
            <a:pPr>
              <a:defRPr/>
            </a:pPr>
            <a:r>
              <a:rPr lang="en-US" dirty="0" smtClean="0"/>
              <a:t>CO2 sensor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saving…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saving…</a:t>
            </a:r>
          </a:p>
        </p:txBody>
      </p:sp>
      <p:cxnSp>
        <p:nvCxnSpPr>
          <p:cNvPr id="32771" name="Connecteur droit 21"/>
          <p:cNvCxnSpPr>
            <a:cxnSpLocks noChangeShapeType="1"/>
          </p:cNvCxnSpPr>
          <p:nvPr/>
        </p:nvCxnSpPr>
        <p:spPr bwMode="auto">
          <a:xfrm>
            <a:off x="4867275" y="3989388"/>
            <a:ext cx="0" cy="207962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72" name="Connecteur droit 18"/>
          <p:cNvCxnSpPr>
            <a:cxnSpLocks noChangeShapeType="1"/>
          </p:cNvCxnSpPr>
          <p:nvPr/>
        </p:nvCxnSpPr>
        <p:spPr bwMode="auto">
          <a:xfrm>
            <a:off x="3787775" y="3989388"/>
            <a:ext cx="0" cy="207962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73" name="Connecteur droit avec flèche 6"/>
          <p:cNvCxnSpPr>
            <a:cxnSpLocks noChangeShapeType="1"/>
          </p:cNvCxnSpPr>
          <p:nvPr/>
        </p:nvCxnSpPr>
        <p:spPr bwMode="auto">
          <a:xfrm>
            <a:off x="2619375" y="4076700"/>
            <a:ext cx="287972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4" name="Connecteur droit avec flèche 8"/>
          <p:cNvCxnSpPr>
            <a:cxnSpLocks noChangeShapeType="1"/>
          </p:cNvCxnSpPr>
          <p:nvPr/>
        </p:nvCxnSpPr>
        <p:spPr bwMode="auto">
          <a:xfrm flipV="1">
            <a:off x="2635250" y="1709738"/>
            <a:ext cx="0" cy="23844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5" name="ZoneTexte 10"/>
          <p:cNvSpPr txBox="1">
            <a:spLocks noChangeArrowheads="1"/>
          </p:cNvSpPr>
          <p:nvPr/>
        </p:nvSpPr>
        <p:spPr bwMode="auto">
          <a:xfrm rot="-5400000">
            <a:off x="1629569" y="1978819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Fresh Air</a:t>
            </a:r>
          </a:p>
        </p:txBody>
      </p:sp>
      <p:sp>
        <p:nvSpPr>
          <p:cNvPr id="32776" name="ZoneTexte 11"/>
          <p:cNvSpPr txBox="1">
            <a:spLocks noChangeArrowheads="1"/>
          </p:cNvSpPr>
          <p:nvPr/>
        </p:nvSpPr>
        <p:spPr bwMode="auto">
          <a:xfrm>
            <a:off x="5299075" y="39322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Occupancy</a:t>
            </a:r>
          </a:p>
        </p:txBody>
      </p:sp>
      <p:sp>
        <p:nvSpPr>
          <p:cNvPr id="32777" name="ZoneTexte 12"/>
          <p:cNvSpPr txBox="1">
            <a:spLocks noChangeArrowheads="1"/>
          </p:cNvSpPr>
          <p:nvPr/>
        </p:nvSpPr>
        <p:spPr bwMode="auto">
          <a:xfrm>
            <a:off x="2203450" y="4003675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2778" name="ZoneTexte 13"/>
          <p:cNvSpPr txBox="1">
            <a:spLocks noChangeArrowheads="1"/>
          </p:cNvSpPr>
          <p:nvPr/>
        </p:nvSpPr>
        <p:spPr bwMode="auto">
          <a:xfrm>
            <a:off x="3503613" y="4140200"/>
            <a:ext cx="566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50%</a:t>
            </a:r>
          </a:p>
        </p:txBody>
      </p:sp>
      <p:sp>
        <p:nvSpPr>
          <p:cNvPr id="32779" name="ZoneTexte 14"/>
          <p:cNvSpPr txBox="1">
            <a:spLocks noChangeArrowheads="1"/>
          </p:cNvSpPr>
          <p:nvPr/>
        </p:nvSpPr>
        <p:spPr bwMode="auto">
          <a:xfrm>
            <a:off x="4579938" y="4148138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32780" name="ZoneTexte 15"/>
          <p:cNvSpPr txBox="1">
            <a:spLocks noChangeArrowheads="1"/>
          </p:cNvSpPr>
          <p:nvPr/>
        </p:nvSpPr>
        <p:spPr bwMode="auto">
          <a:xfrm>
            <a:off x="2051050" y="3068638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20%</a:t>
            </a:r>
          </a:p>
        </p:txBody>
      </p:sp>
      <p:cxnSp>
        <p:nvCxnSpPr>
          <p:cNvPr id="32781" name="Connecteur droit 16"/>
          <p:cNvCxnSpPr>
            <a:cxnSpLocks noChangeShapeType="1"/>
          </p:cNvCxnSpPr>
          <p:nvPr/>
        </p:nvCxnSpPr>
        <p:spPr bwMode="auto">
          <a:xfrm>
            <a:off x="2635250" y="3222625"/>
            <a:ext cx="23034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3065463" y="2000250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</a:p>
          <a:p>
            <a:pPr algn="ctr" eaLnBrk="1" hangingPunct="1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CO2 sensor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“Active” recovery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47665" y="5085184"/>
            <a:ext cx="6048672" cy="70788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 smtClean="0"/>
              <a:t>Above 60% of Fresh Air 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Only Medium &amp; Low air flows supported</a:t>
            </a:r>
            <a:endParaRPr lang="en-US" sz="2000" dirty="0" smtClean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19263"/>
            <a:ext cx="4505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16238" y="1381125"/>
            <a:ext cx="3246437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Operation limits</a:t>
            </a:r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730375"/>
            <a:ext cx="44577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saving…</a:t>
            </a:r>
          </a:p>
        </p:txBody>
      </p:sp>
      <p:cxnSp>
        <p:nvCxnSpPr>
          <p:cNvPr id="33795" name="Connecteur droit 25"/>
          <p:cNvCxnSpPr>
            <a:cxnSpLocks noChangeShapeType="1"/>
          </p:cNvCxnSpPr>
          <p:nvPr/>
        </p:nvCxnSpPr>
        <p:spPr bwMode="auto">
          <a:xfrm>
            <a:off x="4867275" y="3990975"/>
            <a:ext cx="0" cy="207963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796" name="Connecteur droit 26"/>
          <p:cNvCxnSpPr>
            <a:cxnSpLocks noChangeShapeType="1"/>
          </p:cNvCxnSpPr>
          <p:nvPr/>
        </p:nvCxnSpPr>
        <p:spPr bwMode="auto">
          <a:xfrm>
            <a:off x="3786188" y="3990975"/>
            <a:ext cx="0" cy="207963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797" name="Connecteur droit avec flèche 27"/>
          <p:cNvCxnSpPr>
            <a:cxnSpLocks noChangeShapeType="1"/>
          </p:cNvCxnSpPr>
          <p:nvPr/>
        </p:nvCxnSpPr>
        <p:spPr bwMode="auto">
          <a:xfrm>
            <a:off x="2619375" y="4076700"/>
            <a:ext cx="287972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8" name="Connecteur droit avec flèche 28"/>
          <p:cNvCxnSpPr>
            <a:cxnSpLocks noChangeShapeType="1"/>
          </p:cNvCxnSpPr>
          <p:nvPr/>
        </p:nvCxnSpPr>
        <p:spPr bwMode="auto">
          <a:xfrm flipV="1">
            <a:off x="2635250" y="1711325"/>
            <a:ext cx="0" cy="23844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799" name="ZoneTexte 29"/>
          <p:cNvSpPr txBox="1">
            <a:spLocks noChangeArrowheads="1"/>
          </p:cNvSpPr>
          <p:nvPr/>
        </p:nvSpPr>
        <p:spPr bwMode="auto">
          <a:xfrm rot="-5400000">
            <a:off x="1629569" y="1978819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Fresh Air</a:t>
            </a:r>
          </a:p>
        </p:txBody>
      </p:sp>
      <p:sp>
        <p:nvSpPr>
          <p:cNvPr id="33800" name="ZoneTexte 30"/>
          <p:cNvSpPr txBox="1">
            <a:spLocks noChangeArrowheads="1"/>
          </p:cNvSpPr>
          <p:nvPr/>
        </p:nvSpPr>
        <p:spPr bwMode="auto">
          <a:xfrm>
            <a:off x="5299075" y="3932238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Occupancy</a:t>
            </a:r>
          </a:p>
        </p:txBody>
      </p:sp>
      <p:sp>
        <p:nvSpPr>
          <p:cNvPr id="33801" name="ZoneTexte 31"/>
          <p:cNvSpPr txBox="1">
            <a:spLocks noChangeArrowheads="1"/>
          </p:cNvSpPr>
          <p:nvPr/>
        </p:nvSpPr>
        <p:spPr bwMode="auto">
          <a:xfrm>
            <a:off x="2201863" y="40052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3802" name="ZoneTexte 32"/>
          <p:cNvSpPr txBox="1">
            <a:spLocks noChangeArrowheads="1"/>
          </p:cNvSpPr>
          <p:nvPr/>
        </p:nvSpPr>
        <p:spPr bwMode="auto">
          <a:xfrm>
            <a:off x="3502025" y="4140200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50%</a:t>
            </a:r>
          </a:p>
        </p:txBody>
      </p:sp>
      <p:sp>
        <p:nvSpPr>
          <p:cNvPr id="33803" name="ZoneTexte 33"/>
          <p:cNvSpPr txBox="1">
            <a:spLocks noChangeArrowheads="1"/>
          </p:cNvSpPr>
          <p:nvPr/>
        </p:nvSpPr>
        <p:spPr bwMode="auto">
          <a:xfrm>
            <a:off x="4578350" y="41481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33804" name="ZoneTexte 34"/>
          <p:cNvSpPr txBox="1">
            <a:spLocks noChangeArrowheads="1"/>
          </p:cNvSpPr>
          <p:nvPr/>
        </p:nvSpPr>
        <p:spPr bwMode="auto">
          <a:xfrm>
            <a:off x="2051050" y="3068638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20%</a:t>
            </a:r>
          </a:p>
        </p:txBody>
      </p:sp>
      <p:cxnSp>
        <p:nvCxnSpPr>
          <p:cNvPr id="33805" name="Connecteur droit 35"/>
          <p:cNvCxnSpPr>
            <a:cxnSpLocks noChangeShapeType="1"/>
          </p:cNvCxnSpPr>
          <p:nvPr/>
        </p:nvCxnSpPr>
        <p:spPr bwMode="auto">
          <a:xfrm flipV="1">
            <a:off x="2635250" y="3222625"/>
            <a:ext cx="2303463" cy="8540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11" name="Triangle isocèle 36"/>
          <p:cNvSpPr>
            <a:spLocks noChangeArrowheads="1"/>
          </p:cNvSpPr>
          <p:nvPr/>
        </p:nvSpPr>
        <p:spPr bwMode="auto">
          <a:xfrm flipV="1">
            <a:off x="2668588" y="3200400"/>
            <a:ext cx="2270125" cy="854075"/>
          </a:xfrm>
          <a:prstGeom prst="triangle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ZoneTexte 37"/>
          <p:cNvSpPr txBox="1">
            <a:spLocks noChangeArrowheads="1"/>
          </p:cNvSpPr>
          <p:nvPr/>
        </p:nvSpPr>
        <p:spPr bwMode="auto">
          <a:xfrm>
            <a:off x="2740025" y="3284538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SAVINGS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67050" y="2000250"/>
            <a:ext cx="1524000" cy="565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WITH </a:t>
            </a:r>
          </a:p>
          <a:p>
            <a:pPr>
              <a:defRPr/>
            </a:pPr>
            <a:r>
              <a:rPr lang="en-US" dirty="0" smtClean="0"/>
              <a:t>CO2 sensor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491135" y="5271170"/>
            <a:ext cx="3387467" cy="4616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Up to </a:t>
            </a:r>
            <a:r>
              <a:rPr lang="en-US" b="1" dirty="0"/>
              <a:t>-10% </a:t>
            </a:r>
            <a:r>
              <a:rPr lang="en-US" sz="1800" b="1" dirty="0"/>
              <a:t>on running cost</a:t>
            </a:r>
          </a:p>
        </p:txBody>
      </p:sp>
      <p:sp>
        <p:nvSpPr>
          <p:cNvPr id="2" name="Flèche droite 1"/>
          <p:cNvSpPr/>
          <p:nvPr/>
        </p:nvSpPr>
        <p:spPr bwMode="auto">
          <a:xfrm rot="5400000">
            <a:off x="3959485" y="4536889"/>
            <a:ext cx="447676" cy="504056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7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Connecteur droit avec flèche 6"/>
          <p:cNvCxnSpPr>
            <a:cxnSpLocks noChangeShapeType="1"/>
          </p:cNvCxnSpPr>
          <p:nvPr/>
        </p:nvCxnSpPr>
        <p:spPr bwMode="auto">
          <a:xfrm>
            <a:off x="1676400" y="4445000"/>
            <a:ext cx="5557838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19" name="Connecteur droit avec flèche 8"/>
          <p:cNvCxnSpPr>
            <a:cxnSpLocks noChangeShapeType="1"/>
          </p:cNvCxnSpPr>
          <p:nvPr/>
        </p:nvCxnSpPr>
        <p:spPr bwMode="auto">
          <a:xfrm flipH="1" flipV="1">
            <a:off x="1676400" y="1490663"/>
            <a:ext cx="0" cy="29654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20" name="ZoneTexte 10"/>
          <p:cNvSpPr txBox="1">
            <a:spLocks noChangeArrowheads="1"/>
          </p:cNvSpPr>
          <p:nvPr/>
        </p:nvSpPr>
        <p:spPr bwMode="auto">
          <a:xfrm rot="-5400000">
            <a:off x="1073150" y="1004888"/>
            <a:ext cx="1001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 Air Flow </a:t>
            </a:r>
          </a:p>
          <a:p>
            <a:r>
              <a:rPr lang="en-US" sz="1400" b="1"/>
              <a:t>rate</a:t>
            </a:r>
          </a:p>
        </p:txBody>
      </p:sp>
      <p:sp>
        <p:nvSpPr>
          <p:cNvPr id="34821" name="ZoneTexte 11"/>
          <p:cNvSpPr txBox="1">
            <a:spLocks noChangeArrowheads="1"/>
          </p:cNvSpPr>
          <p:nvPr/>
        </p:nvSpPr>
        <p:spPr bwMode="auto">
          <a:xfrm>
            <a:off x="7234238" y="4303713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Running mode</a:t>
            </a:r>
          </a:p>
        </p:txBody>
      </p:sp>
      <p:sp>
        <p:nvSpPr>
          <p:cNvPr id="34822" name="ZoneTexte 12"/>
          <p:cNvSpPr txBox="1">
            <a:spLocks noChangeArrowheads="1"/>
          </p:cNvSpPr>
          <p:nvPr/>
        </p:nvSpPr>
        <p:spPr bwMode="auto">
          <a:xfrm>
            <a:off x="1258888" y="4364038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0%</a:t>
            </a:r>
          </a:p>
        </p:txBody>
      </p:sp>
      <p:sp>
        <p:nvSpPr>
          <p:cNvPr id="34823" name="ZoneTexte 13"/>
          <p:cNvSpPr txBox="1">
            <a:spLocks noChangeArrowheads="1"/>
          </p:cNvSpPr>
          <p:nvPr/>
        </p:nvSpPr>
        <p:spPr bwMode="auto">
          <a:xfrm>
            <a:off x="1763713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Dead </a:t>
            </a:r>
          </a:p>
          <a:p>
            <a:r>
              <a:rPr lang="en-US" sz="1000" b="1"/>
              <a:t>zone</a:t>
            </a:r>
          </a:p>
        </p:txBody>
      </p:sp>
      <p:sp>
        <p:nvSpPr>
          <p:cNvPr id="34824" name="ZoneTexte 15"/>
          <p:cNvSpPr txBox="1">
            <a:spLocks noChangeArrowheads="1"/>
          </p:cNvSpPr>
          <p:nvPr/>
        </p:nvSpPr>
        <p:spPr bwMode="auto">
          <a:xfrm>
            <a:off x="1003300" y="2781300"/>
            <a:ext cx="568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80%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674813" y="5013325"/>
            <a:ext cx="5559425" cy="1079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Savings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= 50%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of the fans power supply</a:t>
            </a:r>
          </a:p>
          <a:p>
            <a:pPr algn="ctr" eaLnBrk="1" hangingPunct="1">
              <a:defRPr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=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 eaLnBrk="1" hangingPunct="1"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(4.8 + 0.3) / 2 = 2.55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kW x Hours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saving…</a:t>
            </a:r>
          </a:p>
        </p:txBody>
      </p:sp>
      <p:sp>
        <p:nvSpPr>
          <p:cNvPr id="34827" name="ZoneTexte 13"/>
          <p:cNvSpPr txBox="1">
            <a:spLocks noChangeArrowheads="1"/>
          </p:cNvSpPr>
          <p:nvPr/>
        </p:nvSpPr>
        <p:spPr bwMode="auto">
          <a:xfrm>
            <a:off x="2670175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Cooling  </a:t>
            </a:r>
          </a:p>
          <a:p>
            <a:r>
              <a:rPr lang="en-US" sz="1000" b="1"/>
              <a:t>100%</a:t>
            </a:r>
          </a:p>
        </p:txBody>
      </p:sp>
      <p:sp>
        <p:nvSpPr>
          <p:cNvPr id="34828" name="ZoneTexte 13"/>
          <p:cNvSpPr txBox="1">
            <a:spLocks noChangeArrowheads="1"/>
          </p:cNvSpPr>
          <p:nvPr/>
        </p:nvSpPr>
        <p:spPr bwMode="auto">
          <a:xfrm>
            <a:off x="3578225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Cooling  </a:t>
            </a:r>
          </a:p>
          <a:p>
            <a:r>
              <a:rPr lang="en-US" sz="1000" b="1"/>
              <a:t>Part load</a:t>
            </a:r>
          </a:p>
        </p:txBody>
      </p:sp>
      <p:sp>
        <p:nvSpPr>
          <p:cNvPr id="34829" name="ZoneTexte 13"/>
          <p:cNvSpPr txBox="1">
            <a:spLocks noChangeArrowheads="1"/>
          </p:cNvSpPr>
          <p:nvPr/>
        </p:nvSpPr>
        <p:spPr bwMode="auto">
          <a:xfrm>
            <a:off x="6300788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Heating  </a:t>
            </a:r>
          </a:p>
          <a:p>
            <a:r>
              <a:rPr lang="en-US" sz="1000" b="1"/>
              <a:t>Part load</a:t>
            </a:r>
          </a:p>
        </p:txBody>
      </p:sp>
      <p:sp>
        <p:nvSpPr>
          <p:cNvPr id="34830" name="ZoneTexte 13"/>
          <p:cNvSpPr txBox="1">
            <a:spLocks noChangeArrowheads="1"/>
          </p:cNvSpPr>
          <p:nvPr/>
        </p:nvSpPr>
        <p:spPr bwMode="auto">
          <a:xfrm>
            <a:off x="5392738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Heating  </a:t>
            </a:r>
          </a:p>
          <a:p>
            <a:r>
              <a:rPr lang="en-US" sz="1000" b="1"/>
              <a:t>100%</a:t>
            </a:r>
          </a:p>
        </p:txBody>
      </p:sp>
      <p:sp>
        <p:nvSpPr>
          <p:cNvPr id="34831" name="ZoneTexte 13"/>
          <p:cNvSpPr txBox="1">
            <a:spLocks noChangeArrowheads="1"/>
          </p:cNvSpPr>
          <p:nvPr/>
        </p:nvSpPr>
        <p:spPr bwMode="auto">
          <a:xfrm>
            <a:off x="4486275" y="4468813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Free</a:t>
            </a:r>
          </a:p>
          <a:p>
            <a:r>
              <a:rPr lang="en-US" sz="1000" b="1"/>
              <a:t> Cooling  </a:t>
            </a:r>
          </a:p>
        </p:txBody>
      </p:sp>
      <p:sp>
        <p:nvSpPr>
          <p:cNvPr id="34832" name="ZoneTexte 15"/>
          <p:cNvSpPr txBox="1">
            <a:spLocks noChangeArrowheads="1"/>
          </p:cNvSpPr>
          <p:nvPr/>
        </p:nvSpPr>
        <p:spPr bwMode="auto">
          <a:xfrm>
            <a:off x="900113" y="196850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100%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12950" y="2987675"/>
            <a:ext cx="504825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3851275" y="2987675"/>
            <a:ext cx="504825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6516688" y="2987675"/>
            <a:ext cx="503237" cy="1441450"/>
          </a:xfrm>
          <a:prstGeom prst="rect">
            <a:avLst/>
          </a:prstGeom>
          <a:gradFill>
            <a:gsLst>
              <a:gs pos="0">
                <a:schemeClr val="bg1"/>
              </a:gs>
              <a:gs pos="12000">
                <a:schemeClr val="bg1"/>
              </a:gs>
              <a:gs pos="100000">
                <a:srgbClr val="FF00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2916238" y="2055813"/>
            <a:ext cx="503237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4735513" y="2055813"/>
            <a:ext cx="503237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8000">
                <a:schemeClr val="bg1"/>
              </a:gs>
              <a:gs pos="100000">
                <a:srgbClr val="0070C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5641975" y="2055813"/>
            <a:ext cx="504825" cy="2373312"/>
          </a:xfrm>
          <a:prstGeom prst="rect">
            <a:avLst/>
          </a:prstGeom>
          <a:gradFill>
            <a:gsLst>
              <a:gs pos="0">
                <a:schemeClr val="bg1"/>
              </a:gs>
              <a:gs pos="12000">
                <a:schemeClr val="bg1"/>
              </a:gs>
              <a:gs pos="100000">
                <a:srgbClr val="FF00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34839" name="Connecteur droit 7"/>
          <p:cNvCxnSpPr>
            <a:cxnSpLocks noChangeShapeType="1"/>
          </p:cNvCxnSpPr>
          <p:nvPr/>
        </p:nvCxnSpPr>
        <p:spPr bwMode="auto">
          <a:xfrm flipV="1">
            <a:off x="1676400" y="2049463"/>
            <a:ext cx="5848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4840" name="Connecteur droit 48"/>
          <p:cNvCxnSpPr>
            <a:cxnSpLocks noChangeShapeType="1"/>
          </p:cNvCxnSpPr>
          <p:nvPr/>
        </p:nvCxnSpPr>
        <p:spPr bwMode="auto">
          <a:xfrm flipV="1">
            <a:off x="1692275" y="2997200"/>
            <a:ext cx="5848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4841" name="ZoneTexte 8"/>
          <p:cNvSpPr txBox="1">
            <a:spLocks noChangeArrowheads="1"/>
          </p:cNvSpPr>
          <p:nvPr/>
        </p:nvSpPr>
        <p:spPr bwMode="auto">
          <a:xfrm rot="-5400000">
            <a:off x="1889125" y="3817938"/>
            <a:ext cx="75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938 h</a:t>
            </a:r>
          </a:p>
        </p:txBody>
      </p:sp>
      <p:sp>
        <p:nvSpPr>
          <p:cNvPr id="34842" name="ZoneTexte 50"/>
          <p:cNvSpPr txBox="1">
            <a:spLocks noChangeArrowheads="1"/>
          </p:cNvSpPr>
          <p:nvPr/>
        </p:nvSpPr>
        <p:spPr bwMode="auto">
          <a:xfrm rot="-5400000">
            <a:off x="2791619" y="3818732"/>
            <a:ext cx="75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300 h</a:t>
            </a:r>
          </a:p>
        </p:txBody>
      </p:sp>
      <p:sp>
        <p:nvSpPr>
          <p:cNvPr id="34843" name="ZoneTexte 51"/>
          <p:cNvSpPr txBox="1">
            <a:spLocks noChangeArrowheads="1"/>
          </p:cNvSpPr>
          <p:nvPr/>
        </p:nvSpPr>
        <p:spPr bwMode="auto">
          <a:xfrm rot="-5400000">
            <a:off x="3694906" y="3818732"/>
            <a:ext cx="752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562 h</a:t>
            </a:r>
          </a:p>
        </p:txBody>
      </p:sp>
      <p:sp>
        <p:nvSpPr>
          <p:cNvPr id="34844" name="ZoneTexte 52"/>
          <p:cNvSpPr txBox="1">
            <a:spLocks noChangeArrowheads="1"/>
          </p:cNvSpPr>
          <p:nvPr/>
        </p:nvSpPr>
        <p:spPr bwMode="auto">
          <a:xfrm rot="-5400000">
            <a:off x="4597400" y="3817938"/>
            <a:ext cx="75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609 h</a:t>
            </a:r>
          </a:p>
        </p:txBody>
      </p:sp>
      <p:sp>
        <p:nvSpPr>
          <p:cNvPr id="34845" name="ZoneTexte 53"/>
          <p:cNvSpPr txBox="1">
            <a:spLocks noChangeArrowheads="1"/>
          </p:cNvSpPr>
          <p:nvPr/>
        </p:nvSpPr>
        <p:spPr bwMode="auto">
          <a:xfrm rot="-5400000">
            <a:off x="5499894" y="3818732"/>
            <a:ext cx="752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600 h</a:t>
            </a:r>
          </a:p>
        </p:txBody>
      </p:sp>
      <p:sp>
        <p:nvSpPr>
          <p:cNvPr id="34846" name="ZoneTexte 54"/>
          <p:cNvSpPr txBox="1">
            <a:spLocks noChangeArrowheads="1"/>
          </p:cNvSpPr>
          <p:nvPr/>
        </p:nvSpPr>
        <p:spPr bwMode="auto">
          <a:xfrm rot="-5400000">
            <a:off x="6276181" y="3691732"/>
            <a:ext cx="100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1139 h</a:t>
            </a: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012950" y="2055813"/>
            <a:ext cx="504825" cy="931862"/>
            <a:chOff x="2013133" y="2056573"/>
            <a:chExt cx="504056" cy="9308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4875" name="ZoneTexte 56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2392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grpSp>
        <p:nvGrpSpPr>
          <p:cNvPr id="61" name="Groupe 60"/>
          <p:cNvGrpSpPr>
            <a:grpSpLocks/>
          </p:cNvGrpSpPr>
          <p:nvPr/>
        </p:nvGrpSpPr>
        <p:grpSpPr bwMode="auto">
          <a:xfrm>
            <a:off x="3851275" y="2060575"/>
            <a:ext cx="504825" cy="931863"/>
            <a:chOff x="2013133" y="2056573"/>
            <a:chExt cx="504056" cy="93082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4871" name="ZoneTexte 62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1430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grpSp>
        <p:nvGrpSpPr>
          <p:cNvPr id="64" name="Groupe 63"/>
          <p:cNvGrpSpPr>
            <a:grpSpLocks/>
          </p:cNvGrpSpPr>
          <p:nvPr/>
        </p:nvGrpSpPr>
        <p:grpSpPr bwMode="auto">
          <a:xfrm>
            <a:off x="6516688" y="2060575"/>
            <a:ext cx="503237" cy="931863"/>
            <a:chOff x="2013133" y="2056573"/>
            <a:chExt cx="504056" cy="930825"/>
          </a:xfrm>
        </p:grpSpPr>
        <p:sp>
          <p:nvSpPr>
            <p:cNvPr id="65" name="Rectangle 64"/>
            <p:cNvSpPr/>
            <p:nvPr/>
          </p:nvSpPr>
          <p:spPr bwMode="auto">
            <a:xfrm>
              <a:off x="2013133" y="2056573"/>
              <a:ext cx="504056" cy="930825"/>
            </a:xfrm>
            <a:prstGeom prst="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4867" name="ZoneTexte 65"/>
            <p:cNvSpPr txBox="1">
              <a:spLocks noChangeArrowheads="1"/>
            </p:cNvSpPr>
            <p:nvPr/>
          </p:nvSpPr>
          <p:spPr bwMode="auto">
            <a:xfrm rot="-5400000">
              <a:off x="1827868" y="2397769"/>
              <a:ext cx="874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2905 </a:t>
              </a:r>
              <a:r>
                <a:rPr lang="en-US" sz="1000" b="1">
                  <a:solidFill>
                    <a:schemeClr val="bg1"/>
                  </a:solidFill>
                </a:rPr>
                <a:t>kWh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956473" y="1127431"/>
            <a:ext cx="3127695" cy="363231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/>
              <a:t>6727 kWh = 750 € / Y / Unit</a:t>
            </a:r>
          </a:p>
        </p:txBody>
      </p:sp>
      <p:sp>
        <p:nvSpPr>
          <p:cNvPr id="13" name="Flèche droite 12"/>
          <p:cNvSpPr/>
          <p:nvPr/>
        </p:nvSpPr>
        <p:spPr bwMode="auto">
          <a:xfrm rot="18948697">
            <a:off x="2516030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lèche droite 69"/>
          <p:cNvSpPr/>
          <p:nvPr/>
        </p:nvSpPr>
        <p:spPr bwMode="auto">
          <a:xfrm rot="13679126">
            <a:off x="6168806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lèche droite 70"/>
          <p:cNvSpPr/>
          <p:nvPr/>
        </p:nvSpPr>
        <p:spPr bwMode="auto">
          <a:xfrm rot="18079111">
            <a:off x="4082964" y="1597375"/>
            <a:ext cx="339687" cy="372005"/>
          </a:xfrm>
          <a:prstGeom prst="rightArrow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62" name="Picture 53" descr="A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88" y="2606675"/>
            <a:ext cx="5730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3" name="Picture 53" descr="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44650"/>
            <a:ext cx="78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comparisons…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40288" y="1666875"/>
            <a:ext cx="1295400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5844" name="Groupe 2"/>
          <p:cNvGrpSpPr>
            <a:grpSpLocks/>
          </p:cNvGrpSpPr>
          <p:nvPr/>
        </p:nvGrpSpPr>
        <p:grpSpPr bwMode="auto">
          <a:xfrm>
            <a:off x="5940425" y="1052513"/>
            <a:ext cx="2735263" cy="2157412"/>
            <a:chOff x="5021263" y="3213100"/>
            <a:chExt cx="3182937" cy="2662238"/>
          </a:xfrm>
        </p:grpSpPr>
        <p:pic>
          <p:nvPicPr>
            <p:cNvPr id="3584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1263" y="3213100"/>
              <a:ext cx="3182937" cy="266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0" name="Image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4825" y="3394075"/>
              <a:ext cx="596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Groupe 8"/>
          <p:cNvGrpSpPr>
            <a:grpSpLocks/>
          </p:cNvGrpSpPr>
          <p:nvPr/>
        </p:nvGrpSpPr>
        <p:grpSpPr bwMode="auto">
          <a:xfrm>
            <a:off x="323850" y="1425575"/>
            <a:ext cx="4381500" cy="1784350"/>
            <a:chOff x="323528" y="1426117"/>
            <a:chExt cx="4381868" cy="1783386"/>
          </a:xfrm>
        </p:grpSpPr>
        <p:pic>
          <p:nvPicPr>
            <p:cNvPr id="35847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426117"/>
              <a:ext cx="4381868" cy="178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Image 2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09032">
              <a:off x="3138467" y="1882647"/>
              <a:ext cx="277228" cy="9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950" y="3068638"/>
            <a:ext cx="93599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ERM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Active recovery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4438" y="5805488"/>
            <a:ext cx="3600450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en-US" sz="100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35°C - 50%  / Indoor = 27°C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20% &amp; 60%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35°C - 50%  / Indoor = 25°C - 50%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ERM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Active recovery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23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84438" y="5805488"/>
            <a:ext cx="3600450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en-US" sz="100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35°C - 50%  / Indoor = 27°C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20% &amp; 60%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35°C - 50%  / Indoor = 25°C - 50%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ERM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Active recovery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4438" y="5805488"/>
            <a:ext cx="3455987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en-US" sz="100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6°C  / Indoor = 20°C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20% &amp; 60%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0°C / Indoor = 20°C - 50% 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Voyager + ERM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SPACE + Active recovery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87450"/>
            <a:ext cx="82105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4438" y="5805488"/>
            <a:ext cx="3455987" cy="576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>
              <a:lnSpc>
                <a:spcPct val="85000"/>
              </a:lnSpc>
            </a:pPr>
            <a:r>
              <a:rPr lang="en-US" sz="1000">
                <a:latin typeface="Calibri" pitchFamily="34" charset="0"/>
              </a:rPr>
              <a:t>Conditions : 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6°C  / Indoor = 20°C - 50%</a:t>
            </a:r>
          </a:p>
          <a:p>
            <a:pPr algn="l"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1000">
                <a:latin typeface="Calibri" pitchFamily="34" charset="0"/>
              </a:rPr>
              <a:t>20% &amp; 60% FA </a:t>
            </a:r>
            <a:r>
              <a:rPr lang="en-US" sz="1000">
                <a:latin typeface="Calibri" pitchFamily="34" charset="0"/>
                <a:sym typeface="Wingdings" pitchFamily="2" charset="2"/>
              </a:rPr>
              <a:t> </a:t>
            </a:r>
            <a:r>
              <a:rPr lang="en-US" sz="1000">
                <a:latin typeface="Calibri" pitchFamily="34" charset="0"/>
              </a:rPr>
              <a:t>Outdoor 0°C / Indoor = 20°C - 50%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“Active” recovery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1401763"/>
            <a:ext cx="3246437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 algn="l">
              <a:defRPr/>
            </a:pPr>
            <a:r>
              <a:rPr lang="en-US" dirty="0" smtClean="0"/>
              <a:t>CIAT argument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700213"/>
            <a:ext cx="903763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79388" y="2073275"/>
            <a:ext cx="3246437" cy="2635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4" name="Groupe 2"/>
          <p:cNvGrpSpPr>
            <a:grpSpLocks/>
          </p:cNvGrpSpPr>
          <p:nvPr/>
        </p:nvGrpSpPr>
        <p:grpSpPr bwMode="auto">
          <a:xfrm>
            <a:off x="1774825" y="2938463"/>
            <a:ext cx="4813300" cy="3227387"/>
            <a:chOff x="457200" y="1052736"/>
            <a:chExt cx="7499176" cy="4921334"/>
          </a:xfrm>
        </p:grpSpPr>
        <p:pic>
          <p:nvPicPr>
            <p:cNvPr id="717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052736"/>
              <a:ext cx="7499176" cy="492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79" name="Ellipse 10"/>
            <p:cNvSpPr>
              <a:spLocks noChangeArrowheads="1"/>
            </p:cNvSpPr>
            <p:nvPr/>
          </p:nvSpPr>
          <p:spPr bwMode="auto">
            <a:xfrm>
              <a:off x="6277697" y="2936271"/>
              <a:ext cx="216024" cy="21602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80" name="Connecteur droit avec flèche 12"/>
            <p:cNvCxnSpPr>
              <a:cxnSpLocks noChangeShapeType="1"/>
            </p:cNvCxnSpPr>
            <p:nvPr/>
          </p:nvCxnSpPr>
          <p:spPr bwMode="auto">
            <a:xfrm flipV="1">
              <a:off x="6385708" y="3152294"/>
              <a:ext cx="0" cy="2382553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7181" name="ZoneTexte 14"/>
            <p:cNvSpPr txBox="1">
              <a:spLocks noChangeArrowheads="1"/>
            </p:cNvSpPr>
            <p:nvPr/>
          </p:nvSpPr>
          <p:spPr bwMode="auto">
            <a:xfrm>
              <a:off x="457200" y="2809614"/>
              <a:ext cx="1254701" cy="4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135 Pa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320800" y="6237288"/>
            <a:ext cx="6507163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Total Return ESP = Return duct network pressure drops + 135 Pa</a:t>
            </a:r>
          </a:p>
        </p:txBody>
      </p:sp>
      <p:cxnSp>
        <p:nvCxnSpPr>
          <p:cNvPr id="7176" name="Connecteur droit avec flèche 11"/>
          <p:cNvCxnSpPr>
            <a:cxnSpLocks noChangeShapeType="1"/>
          </p:cNvCxnSpPr>
          <p:nvPr/>
        </p:nvCxnSpPr>
        <p:spPr bwMode="auto">
          <a:xfrm flipH="1">
            <a:off x="2627313" y="4229100"/>
            <a:ext cx="2790825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7" name="Ellipse 6"/>
          <p:cNvSpPr>
            <a:spLocks noChangeArrowheads="1"/>
          </p:cNvSpPr>
          <p:nvPr/>
        </p:nvSpPr>
        <p:spPr bwMode="auto">
          <a:xfrm>
            <a:off x="3586163" y="3046413"/>
            <a:ext cx="58261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“Active” recovery</a:t>
            </a:r>
          </a:p>
        </p:txBody>
      </p:sp>
      <p:pic>
        <p:nvPicPr>
          <p:cNvPr id="819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411288"/>
            <a:ext cx="22336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e 2"/>
          <p:cNvGrpSpPr>
            <a:grpSpLocks/>
          </p:cNvGrpSpPr>
          <p:nvPr/>
        </p:nvGrpSpPr>
        <p:grpSpPr bwMode="auto">
          <a:xfrm>
            <a:off x="5021263" y="3213100"/>
            <a:ext cx="3182937" cy="2662238"/>
            <a:chOff x="5021263" y="3213100"/>
            <a:chExt cx="3182937" cy="2662238"/>
          </a:xfrm>
        </p:grpSpPr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1263" y="3213100"/>
              <a:ext cx="3182937" cy="266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6" name="Image 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854825" y="3394075"/>
              <a:ext cx="5969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1713" y="3394075"/>
            <a:ext cx="2413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198" name="Groupe 11"/>
          <p:cNvGrpSpPr>
            <a:grpSpLocks/>
          </p:cNvGrpSpPr>
          <p:nvPr/>
        </p:nvGrpSpPr>
        <p:grpSpPr bwMode="auto">
          <a:xfrm>
            <a:off x="2295525" y="2393950"/>
            <a:ext cx="936625" cy="963613"/>
            <a:chOff x="2296052" y="2240724"/>
            <a:chExt cx="936104" cy="963194"/>
          </a:xfrm>
        </p:grpSpPr>
        <p:sp>
          <p:nvSpPr>
            <p:cNvPr id="8203" name="Flèche droite 5"/>
            <p:cNvSpPr>
              <a:spLocks noChangeArrowheads="1"/>
            </p:cNvSpPr>
            <p:nvPr/>
          </p:nvSpPr>
          <p:spPr bwMode="auto">
            <a:xfrm rot="8205151">
              <a:off x="2296052" y="2240724"/>
              <a:ext cx="936104" cy="9631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ZoneTexte 6"/>
            <p:cNvSpPr txBox="1">
              <a:spLocks noChangeArrowheads="1"/>
            </p:cNvSpPr>
            <p:nvPr/>
          </p:nvSpPr>
          <p:spPr bwMode="auto">
            <a:xfrm>
              <a:off x="2331621" y="2478087"/>
              <a:ext cx="8002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8199" name="Groupe 8"/>
          <p:cNvGrpSpPr>
            <a:grpSpLocks/>
          </p:cNvGrpSpPr>
          <p:nvPr/>
        </p:nvGrpSpPr>
        <p:grpSpPr bwMode="auto">
          <a:xfrm>
            <a:off x="5075238" y="2393950"/>
            <a:ext cx="1046162" cy="936625"/>
            <a:chOff x="5074510" y="2495246"/>
            <a:chExt cx="1047076" cy="936104"/>
          </a:xfrm>
        </p:grpSpPr>
        <p:sp>
          <p:nvSpPr>
            <p:cNvPr id="8201" name="Flèche droite 12"/>
            <p:cNvSpPr>
              <a:spLocks noChangeArrowheads="1"/>
            </p:cNvSpPr>
            <p:nvPr/>
          </p:nvSpPr>
          <p:spPr bwMode="auto">
            <a:xfrm rot="2954001">
              <a:off x="5129996" y="2439760"/>
              <a:ext cx="936104" cy="10470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ZoneTexte 14"/>
            <p:cNvSpPr txBox="1">
              <a:spLocks noChangeArrowheads="1"/>
            </p:cNvSpPr>
            <p:nvPr/>
          </p:nvSpPr>
          <p:spPr bwMode="auto">
            <a:xfrm>
              <a:off x="5293820" y="2708920"/>
              <a:ext cx="6463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576888" y="5805488"/>
            <a:ext cx="1587500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Efficiency ???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CIAT – “Active” recovery</a:t>
            </a:r>
          </a:p>
        </p:txBody>
      </p:sp>
      <p:sp>
        <p:nvSpPr>
          <p:cNvPr id="9219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2474913"/>
            <a:ext cx="32353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3491880" y="2115294"/>
            <a:ext cx="5434736" cy="286232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000" dirty="0" smtClean="0"/>
              <a:t>Exhaust &amp; Fresh Air on same side: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High risk of mixture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Not allowed in some countries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Return fan </a:t>
            </a:r>
            <a:r>
              <a:rPr lang="en-US" sz="1600" dirty="0" smtClean="0">
                <a:sym typeface="Wingdings" pitchFamily="2" charset="2"/>
              </a:rPr>
              <a:t>(not Exhaust)</a:t>
            </a:r>
            <a:r>
              <a:rPr lang="en-US" sz="2000" dirty="0" smtClean="0">
                <a:sym typeface="Wingdings" pitchFamily="2" charset="2"/>
              </a:rPr>
              <a:t>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 modulation with FA %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Higher consumption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itchFamily="2" charset="2"/>
              </a:rPr>
              <a:t>Plug fan (AC) or centrifugal return fan 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But no Inverter 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 return air flow adjustment</a:t>
            </a:r>
            <a:endParaRPr lang="en-US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LENNOX</a:t>
            </a:r>
          </a:p>
        </p:txBody>
      </p:sp>
      <p:sp>
        <p:nvSpPr>
          <p:cNvPr id="10243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b="8724"/>
          <a:stretch/>
        </p:blipFill>
        <p:spPr bwMode="auto">
          <a:xfrm>
            <a:off x="5360988" y="1466850"/>
            <a:ext cx="2520950" cy="165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1388" y="1466850"/>
            <a:ext cx="2482850" cy="1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3484563"/>
            <a:ext cx="27289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3375025"/>
            <a:ext cx="28654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504950" y="5516563"/>
            <a:ext cx="2317750" cy="585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Plate heat Exchanger </a:t>
            </a:r>
          </a:p>
          <a:p>
            <a:pPr>
              <a:defRPr/>
            </a:pPr>
            <a:r>
              <a:rPr lang="en-US" dirty="0" smtClean="0"/>
              <a:t>Efficiency ~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70625" y="5516563"/>
            <a:ext cx="1800225" cy="585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Rotary Wheel</a:t>
            </a:r>
          </a:p>
          <a:p>
            <a:pPr>
              <a:defRPr/>
            </a:pPr>
            <a:r>
              <a:rPr lang="en-US" dirty="0" smtClean="0"/>
              <a:t>Efficiency ~ 60%</a:t>
            </a:r>
          </a:p>
        </p:txBody>
      </p:sp>
      <p:pic>
        <p:nvPicPr>
          <p:cNvPr id="10250" name="Image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46738"/>
            <a:ext cx="9413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Image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9700" y="5646738"/>
            <a:ext cx="9413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41388" y="1106488"/>
            <a:ext cx="2482850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BALTIC III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4325" y="1106488"/>
            <a:ext cx="2519363" cy="288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fr-FR"/>
            </a:defPPr>
            <a:lvl1pPr eaLnBrk="1" hangingPunct="1">
              <a:lnSpc>
                <a:spcPct val="85000"/>
              </a:lnSpc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  <a:lvl2pPr algn="l">
              <a:lnSpc>
                <a:spcPct val="85000"/>
              </a:lnSpc>
              <a:defRPr sz="3000" b="1"/>
            </a:lvl2pPr>
            <a:lvl3pPr algn="l">
              <a:lnSpc>
                <a:spcPct val="85000"/>
              </a:lnSpc>
              <a:defRPr sz="3000" b="1"/>
            </a:lvl3pPr>
            <a:lvl4pPr algn="l">
              <a:lnSpc>
                <a:spcPct val="85000"/>
              </a:lnSpc>
              <a:defRPr sz="3000" b="1"/>
            </a:lvl4pPr>
            <a:lvl5pPr algn="l">
              <a:lnSpc>
                <a:spcPct val="85000"/>
              </a:lnSpc>
              <a:defRPr sz="3000" b="1"/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pPr>
              <a:defRPr/>
            </a:pPr>
            <a:r>
              <a:rPr lang="en-US" dirty="0" smtClean="0"/>
              <a:t>FLEXY II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361950"/>
            <a:ext cx="6492875" cy="565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LENNOX</a:t>
            </a:r>
          </a:p>
        </p:txBody>
      </p:sp>
      <p:sp>
        <p:nvSpPr>
          <p:cNvPr id="11267" name="ZoneTexte 6"/>
          <p:cNvSpPr txBox="1">
            <a:spLocks noChangeArrowheads="1"/>
          </p:cNvSpPr>
          <p:nvPr/>
        </p:nvSpPr>
        <p:spPr bwMode="auto">
          <a:xfrm>
            <a:off x="2330450" y="2632075"/>
            <a:ext cx="80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YES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268413"/>
            <a:ext cx="27273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1063"/>
            <a:ext cx="28638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3491880" y="1484784"/>
            <a:ext cx="5434736" cy="34778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fr-FR"/>
            </a:defPPr>
            <a:lvl1pPr>
              <a:defRPr sz="18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000" dirty="0" smtClean="0"/>
              <a:t>Comes in 3 parts: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/>
              <a:t>Not easy to install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000" dirty="0" smtClean="0"/>
              <a:t>Exhaust &amp; Fresh Air on same side: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High risk of mixture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Not allowed in some countries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Return fan </a:t>
            </a:r>
            <a:r>
              <a:rPr lang="en-US" sz="1600" dirty="0" smtClean="0">
                <a:sym typeface="Wingdings" pitchFamily="2" charset="2"/>
              </a:rPr>
              <a:t>(not Exhaust)</a:t>
            </a:r>
            <a:r>
              <a:rPr lang="en-US" sz="2000" dirty="0" smtClean="0">
                <a:sym typeface="Wingdings" pitchFamily="2" charset="2"/>
              </a:rPr>
              <a:t>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 modulation with FA %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Higher consumption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itchFamily="2" charset="2"/>
              </a:rPr>
              <a:t>Plug fan (AC) on return fan of FLEXY II :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But no Inverter </a:t>
            </a:r>
          </a:p>
          <a:p>
            <a:pPr marL="800100" lvl="1" indent="-342900" algn="l">
              <a:buFont typeface="Wingdings" pitchFamily="2" charset="2"/>
              <a:buChar char="Ø"/>
              <a:defRPr/>
            </a:pPr>
            <a:r>
              <a:rPr lang="en-US" sz="2000" dirty="0" smtClean="0">
                <a:sym typeface="Wingdings" pitchFamily="2" charset="2"/>
              </a:rPr>
              <a:t>No return air flow adjustment</a:t>
            </a:r>
            <a:endParaRPr lang="en-US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61950"/>
            <a:ext cx="6492875" cy="565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Case study - Hypermarket</a:t>
            </a:r>
          </a:p>
        </p:txBody>
      </p:sp>
      <p:pic>
        <p:nvPicPr>
          <p:cNvPr id="12291" name="Picture 1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628775"/>
            <a:ext cx="816768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179388" y="447357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800"/>
              <a:t>Dimensions : 80 x 65 x 6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800" b="1"/>
              <a:t>GLA  = 5200 m²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800"/>
              <a:t>Location = Madrid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1_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10269</TotalTime>
  <Words>1213</Words>
  <Application>Microsoft Office PowerPoint</Application>
  <PresentationFormat>Affichage à l'écran (4:3)</PresentationFormat>
  <Paragraphs>392</Paragraphs>
  <Slides>36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Template A</vt:lpstr>
      <vt:lpstr>1_Template A</vt:lpstr>
      <vt:lpstr>Heat recovery feature Competitive approach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Case study - Hypermarket</vt:lpstr>
      <vt:lpstr>Case study - Hypermarket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Ingersoll 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Coporate Presentation</dc:title>
  <dc:creator>Marketing Communications - Trane</dc:creator>
  <cp:lastModifiedBy>Tisserand Philippe</cp:lastModifiedBy>
  <cp:revision>664</cp:revision>
  <cp:lastPrinted>2011-05-31T10:02:03Z</cp:lastPrinted>
  <dcterms:created xsi:type="dcterms:W3CDTF">2007-09-11T07:35:39Z</dcterms:created>
  <dcterms:modified xsi:type="dcterms:W3CDTF">2011-06-14T14:21:02Z</dcterms:modified>
</cp:coreProperties>
</file>